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Montserrat SemiBold"/>
      <p:regular r:id="rId51"/>
      <p:bold r:id="rId52"/>
      <p:italic r:id="rId53"/>
      <p:boldItalic r:id="rId54"/>
    </p:embeddedFont>
    <p:embeddedFont>
      <p:font typeface="Catamaran"/>
      <p:regular r:id="rId55"/>
      <p:bold r:id="rId56"/>
    </p:embeddedFont>
    <p:embeddedFont>
      <p:font typeface="Montserrat Black"/>
      <p:bold r:id="rId57"/>
      <p:boldItalic r:id="rId58"/>
    </p:embeddedFont>
    <p:embeddedFont>
      <p:font typeface="Montserrat"/>
      <p:regular r:id="rId59"/>
      <p:bold r:id="rId60"/>
      <p:italic r:id="rId61"/>
      <p:boldItalic r:id="rId62"/>
    </p:embeddedFont>
    <p:embeddedFont>
      <p:font typeface="Bebas Neue"/>
      <p:regular r:id="rId63"/>
    </p:embeddedFont>
    <p:embeddedFont>
      <p:font typeface="Montserrat Medium"/>
      <p:regular r:id="rId64"/>
      <p:bold r:id="rId65"/>
      <p:italic r:id="rId66"/>
      <p:boldItalic r:id="rId67"/>
    </p:embeddedFont>
    <p:embeddedFont>
      <p:font typeface="JetBrains Mono"/>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pos="53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530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6.xml"/><Relationship Id="rId75" Type="http://schemas.openxmlformats.org/officeDocument/2006/relationships/font" Target="fonts/OpenSans-boldItalic.fntdata"/><Relationship Id="rId30" Type="http://schemas.openxmlformats.org/officeDocument/2006/relationships/slide" Target="slides/slide25.xml"/><Relationship Id="rId74" Type="http://schemas.openxmlformats.org/officeDocument/2006/relationships/font" Target="fonts/OpenSans-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JetBrainsMono-boldItalic.fntdata"/><Relationship Id="rId70" Type="http://schemas.openxmlformats.org/officeDocument/2006/relationships/font" Target="fonts/JetBrainsMon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5.xml"/><Relationship Id="rId64" Type="http://schemas.openxmlformats.org/officeDocument/2006/relationships/font" Target="fonts/MontserratMedium-regular.fntdata"/><Relationship Id="rId63" Type="http://schemas.openxmlformats.org/officeDocument/2006/relationships/font" Target="fonts/BebasNeue-regular.fntdata"/><Relationship Id="rId22" Type="http://schemas.openxmlformats.org/officeDocument/2006/relationships/slide" Target="slides/slide17.xml"/><Relationship Id="rId66" Type="http://schemas.openxmlformats.org/officeDocument/2006/relationships/font" Target="fonts/MontserratMedium-italic.fntdata"/><Relationship Id="rId21" Type="http://schemas.openxmlformats.org/officeDocument/2006/relationships/slide" Target="slides/slide16.xml"/><Relationship Id="rId65" Type="http://schemas.openxmlformats.org/officeDocument/2006/relationships/font" Target="fonts/MontserratMedium-bold.fntdata"/><Relationship Id="rId24" Type="http://schemas.openxmlformats.org/officeDocument/2006/relationships/slide" Target="slides/slide19.xml"/><Relationship Id="rId68" Type="http://schemas.openxmlformats.org/officeDocument/2006/relationships/font" Target="fonts/JetBrainsMono-regular.fntdata"/><Relationship Id="rId23" Type="http://schemas.openxmlformats.org/officeDocument/2006/relationships/slide" Target="slides/slide18.xml"/><Relationship Id="rId67" Type="http://schemas.openxmlformats.org/officeDocument/2006/relationships/font" Target="fonts/MontserratMedium-boldItalic.fntdata"/><Relationship Id="rId60" Type="http://schemas.openxmlformats.org/officeDocument/2006/relationships/font" Target="fonts/Montserra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JetBrainsMon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SemiBold-regular.fntdata"/><Relationship Id="rId50" Type="http://schemas.openxmlformats.org/officeDocument/2006/relationships/slide" Target="slides/slide45.xml"/><Relationship Id="rId53" Type="http://schemas.openxmlformats.org/officeDocument/2006/relationships/font" Target="fonts/MontserratSemiBold-italic.fntdata"/><Relationship Id="rId52" Type="http://schemas.openxmlformats.org/officeDocument/2006/relationships/font" Target="fonts/MontserratSemiBold-bold.fntdata"/><Relationship Id="rId11" Type="http://schemas.openxmlformats.org/officeDocument/2006/relationships/slide" Target="slides/slide6.xml"/><Relationship Id="rId55" Type="http://schemas.openxmlformats.org/officeDocument/2006/relationships/font" Target="fonts/Catamaran-regular.fntdata"/><Relationship Id="rId10" Type="http://schemas.openxmlformats.org/officeDocument/2006/relationships/slide" Target="slides/slide5.xml"/><Relationship Id="rId54" Type="http://schemas.openxmlformats.org/officeDocument/2006/relationships/font" Target="fonts/MontserratSemiBold-boldItalic.fntdata"/><Relationship Id="rId13" Type="http://schemas.openxmlformats.org/officeDocument/2006/relationships/slide" Target="slides/slide8.xml"/><Relationship Id="rId57" Type="http://schemas.openxmlformats.org/officeDocument/2006/relationships/font" Target="fonts/MontserratBlack-bold.fntdata"/><Relationship Id="rId12" Type="http://schemas.openxmlformats.org/officeDocument/2006/relationships/slide" Target="slides/slide7.xml"/><Relationship Id="rId56" Type="http://schemas.openxmlformats.org/officeDocument/2006/relationships/font" Target="fonts/Catamaran-bold.fntdata"/><Relationship Id="rId15" Type="http://schemas.openxmlformats.org/officeDocument/2006/relationships/slide" Target="slides/slide10.xml"/><Relationship Id="rId59" Type="http://schemas.openxmlformats.org/officeDocument/2006/relationships/font" Target="fonts/Montserrat-regular.fntdata"/><Relationship Id="rId14" Type="http://schemas.openxmlformats.org/officeDocument/2006/relationships/slide" Target="slides/slide9.xml"/><Relationship Id="rId58" Type="http://schemas.openxmlformats.org/officeDocument/2006/relationships/font" Target="fonts/MontserratBlack-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605a2336a9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605a2336a9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605a2336a9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605a2336a9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05a2336a9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605a2336a9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605a2336a9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605a2336a9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05a2336a9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605a2336a9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05a2336a9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05a2336a9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605a2336a9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605a2336a9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605a2336a9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605a2336a9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05a2336a9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605a2336a9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605a2336a9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605a2336a9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0546163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0546163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605a2336a9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605a2336a9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605a2336a9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605a2336a9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9a3897a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9a3897a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0ebb747c6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0ebb747c6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612b686b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612b686b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612b686ba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612b686b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9a3897ab4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9a3897ab4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612b686b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612b686b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612b686ba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612b686ba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9a5821df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9a5821df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60546163e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60546163e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12b686ba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12b686ba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612b686ba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612b686ba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612b686ba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612b686ba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9a3897ab4a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9a3897ab4a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612b686ba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612b686ba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612b686ba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612b686ba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0ebb747c6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0ebb747c6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612b686ba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612b686ba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612b686ba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612b686ba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612b686ba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612b686ba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0ebb747c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0ebb747c6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612b686ba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612b686ba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612b686ba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612b686ba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612b686ba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612b686ba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612b686ba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612b686ba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612b686ba3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612b686ba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0ebb747c6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0ebb747c6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05a2336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605a2336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605a2336a9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605a2336a9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05a2336a9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605a2336a9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605a2336a9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605a2336a9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05a2336a9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605a2336a9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40514" y="2087192"/>
            <a:ext cx="1460031" cy="3181633"/>
            <a:chOff x="-240514" y="2087192"/>
            <a:chExt cx="1460031" cy="3181633"/>
          </a:xfrm>
        </p:grpSpPr>
        <p:sp>
          <p:nvSpPr>
            <p:cNvPr id="10" name="Google Shape;10;p2"/>
            <p:cNvSpPr/>
            <p:nvPr/>
          </p:nvSpPr>
          <p:spPr>
            <a:xfrm rot="10800000">
              <a:off x="-240514" y="3388832"/>
              <a:ext cx="1460031" cy="1879993"/>
            </a:xfrm>
            <a:custGeom>
              <a:rect b="b" l="l" r="r" t="t"/>
              <a:pathLst>
                <a:path extrusionOk="0" fill="none" h="25897" w="20112">
                  <a:moveTo>
                    <a:pt x="10056" y="25896"/>
                  </a:moveTo>
                  <a:lnTo>
                    <a:pt x="10056" y="25896"/>
                  </a:lnTo>
                  <a:cubicBezTo>
                    <a:pt x="15609" y="25896"/>
                    <a:pt x="20112" y="21394"/>
                    <a:pt x="20112" y="15841"/>
                  </a:cubicBezTo>
                  <a:lnTo>
                    <a:pt x="20112" y="1"/>
                  </a:lnTo>
                  <a:lnTo>
                    <a:pt x="1" y="1"/>
                  </a:lnTo>
                  <a:lnTo>
                    <a:pt x="1" y="15841"/>
                  </a:lnTo>
                  <a:cubicBezTo>
                    <a:pt x="1" y="21394"/>
                    <a:pt x="4502" y="25896"/>
                    <a:pt x="10056" y="25896"/>
                  </a:cubicBezTo>
                  <a:close/>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rot="10800000">
              <a:off x="230420" y="2087192"/>
              <a:ext cx="518180" cy="1301623"/>
              <a:chOff x="4015600" y="2153250"/>
              <a:chExt cx="140825" cy="353750"/>
            </a:xfrm>
          </p:grpSpPr>
          <p:sp>
            <p:nvSpPr>
              <p:cNvPr id="12" name="Google Shape;12;p2"/>
              <p:cNvSpPr/>
              <p:nvPr/>
            </p:nvSpPr>
            <p:spPr>
              <a:xfrm>
                <a:off x="4085975" y="2153250"/>
                <a:ext cx="25" cy="353750"/>
              </a:xfrm>
              <a:custGeom>
                <a:rect b="b" l="l" r="r" t="t"/>
                <a:pathLst>
                  <a:path extrusionOk="0" fill="none" h="14150" w="1">
                    <a:moveTo>
                      <a:pt x="1" y="14150"/>
                    </a:moveTo>
                    <a:lnTo>
                      <a:pt x="1" y="1"/>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015600" y="2415275"/>
                <a:ext cx="140825" cy="25"/>
              </a:xfrm>
              <a:custGeom>
                <a:rect b="b" l="l" r="r" t="t"/>
                <a:pathLst>
                  <a:path extrusionOk="0" fill="none" h="1" w="5633">
                    <a:moveTo>
                      <a:pt x="0" y="0"/>
                    </a:moveTo>
                    <a:lnTo>
                      <a:pt x="5633"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056125" y="2385950"/>
                <a:ext cx="59775" cy="59825"/>
              </a:xfrm>
              <a:custGeom>
                <a:rect b="b" l="l" r="r" t="t"/>
                <a:pathLst>
                  <a:path extrusionOk="0" fill="none" h="2393" w="2391">
                    <a:moveTo>
                      <a:pt x="2391" y="2393"/>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056125" y="2385950"/>
                <a:ext cx="59775" cy="59825"/>
              </a:xfrm>
              <a:custGeom>
                <a:rect b="b" l="l" r="r" t="t"/>
                <a:pathLst>
                  <a:path extrusionOk="0" fill="none" h="2393" w="2391">
                    <a:moveTo>
                      <a:pt x="0" y="2393"/>
                    </a:moveTo>
                    <a:lnTo>
                      <a:pt x="2391"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 name="Google Shape;16;p2"/>
          <p:cNvGrpSpPr/>
          <p:nvPr/>
        </p:nvGrpSpPr>
        <p:grpSpPr>
          <a:xfrm>
            <a:off x="7923842" y="-127858"/>
            <a:ext cx="1460031" cy="3181633"/>
            <a:chOff x="7923842" y="-127858"/>
            <a:chExt cx="1460031" cy="3181633"/>
          </a:xfrm>
        </p:grpSpPr>
        <p:sp>
          <p:nvSpPr>
            <p:cNvPr id="17" name="Google Shape;17;p2"/>
            <p:cNvSpPr/>
            <p:nvPr/>
          </p:nvSpPr>
          <p:spPr>
            <a:xfrm>
              <a:off x="7923842" y="-127858"/>
              <a:ext cx="1460031" cy="1879993"/>
            </a:xfrm>
            <a:custGeom>
              <a:rect b="b" l="l" r="r" t="t"/>
              <a:pathLst>
                <a:path extrusionOk="0" fill="none" h="25897" w="20112">
                  <a:moveTo>
                    <a:pt x="10056" y="25896"/>
                  </a:moveTo>
                  <a:lnTo>
                    <a:pt x="10056" y="25896"/>
                  </a:lnTo>
                  <a:cubicBezTo>
                    <a:pt x="15609" y="25896"/>
                    <a:pt x="20112" y="21394"/>
                    <a:pt x="20112" y="15841"/>
                  </a:cubicBezTo>
                  <a:lnTo>
                    <a:pt x="20112" y="1"/>
                  </a:lnTo>
                  <a:lnTo>
                    <a:pt x="1" y="1"/>
                  </a:lnTo>
                  <a:lnTo>
                    <a:pt x="1" y="15841"/>
                  </a:lnTo>
                  <a:cubicBezTo>
                    <a:pt x="1" y="21394"/>
                    <a:pt x="4502" y="25896"/>
                    <a:pt x="10056" y="25896"/>
                  </a:cubicBezTo>
                  <a:close/>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8394759" y="1752152"/>
              <a:ext cx="518180" cy="1301623"/>
              <a:chOff x="4015600" y="2153250"/>
              <a:chExt cx="140825" cy="353750"/>
            </a:xfrm>
          </p:grpSpPr>
          <p:sp>
            <p:nvSpPr>
              <p:cNvPr id="19" name="Google Shape;19;p2"/>
              <p:cNvSpPr/>
              <p:nvPr/>
            </p:nvSpPr>
            <p:spPr>
              <a:xfrm>
                <a:off x="4085975" y="2153250"/>
                <a:ext cx="25" cy="353750"/>
              </a:xfrm>
              <a:custGeom>
                <a:rect b="b" l="l" r="r" t="t"/>
                <a:pathLst>
                  <a:path extrusionOk="0" fill="none" h="14150" w="1">
                    <a:moveTo>
                      <a:pt x="1" y="14150"/>
                    </a:moveTo>
                    <a:lnTo>
                      <a:pt x="1" y="1"/>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015600" y="2415275"/>
                <a:ext cx="140825" cy="25"/>
              </a:xfrm>
              <a:custGeom>
                <a:rect b="b" l="l" r="r" t="t"/>
                <a:pathLst>
                  <a:path extrusionOk="0" fill="none" h="1" w="5633">
                    <a:moveTo>
                      <a:pt x="0" y="0"/>
                    </a:moveTo>
                    <a:lnTo>
                      <a:pt x="5633"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056125" y="2385950"/>
                <a:ext cx="59775" cy="59825"/>
              </a:xfrm>
              <a:custGeom>
                <a:rect b="b" l="l" r="r" t="t"/>
                <a:pathLst>
                  <a:path extrusionOk="0" fill="none" h="2393" w="2391">
                    <a:moveTo>
                      <a:pt x="2391" y="2393"/>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56125" y="2385950"/>
                <a:ext cx="59775" cy="59825"/>
              </a:xfrm>
              <a:custGeom>
                <a:rect b="b" l="l" r="r" t="t"/>
                <a:pathLst>
                  <a:path extrusionOk="0" fill="none" h="2393" w="2391">
                    <a:moveTo>
                      <a:pt x="0" y="2393"/>
                    </a:moveTo>
                    <a:lnTo>
                      <a:pt x="2391"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2"/>
          <p:cNvSpPr txBox="1"/>
          <p:nvPr>
            <p:ph type="ctrTitle"/>
          </p:nvPr>
        </p:nvSpPr>
        <p:spPr>
          <a:xfrm>
            <a:off x="1559550" y="834750"/>
            <a:ext cx="6024300" cy="28128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2"/>
          <p:cNvSpPr txBox="1"/>
          <p:nvPr>
            <p:ph idx="1" type="subTitle"/>
          </p:nvPr>
        </p:nvSpPr>
        <p:spPr>
          <a:xfrm>
            <a:off x="1669500" y="3647550"/>
            <a:ext cx="58044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sp>
        <p:nvSpPr>
          <p:cNvPr id="104" name="Google Shape;104;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5" name="Google Shape;105;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6" name="Google Shape;106;p11"/>
          <p:cNvGrpSpPr/>
          <p:nvPr/>
        </p:nvGrpSpPr>
        <p:grpSpPr>
          <a:xfrm rot="-5400000">
            <a:off x="552543" y="2226744"/>
            <a:ext cx="325125" cy="325112"/>
            <a:chOff x="6083600" y="3695500"/>
            <a:chExt cx="125125" cy="125125"/>
          </a:xfrm>
        </p:grpSpPr>
        <p:sp>
          <p:nvSpPr>
            <p:cNvPr id="107" name="Google Shape;107;p11"/>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1"/>
          <p:cNvGrpSpPr/>
          <p:nvPr/>
        </p:nvGrpSpPr>
        <p:grpSpPr>
          <a:xfrm rot="-5400000">
            <a:off x="8266343" y="2226744"/>
            <a:ext cx="325125" cy="325112"/>
            <a:chOff x="6083600" y="3695500"/>
            <a:chExt cx="125125" cy="125125"/>
          </a:xfrm>
        </p:grpSpPr>
        <p:sp>
          <p:nvSpPr>
            <p:cNvPr id="112" name="Google Shape;112;p11"/>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7" name="Shape 117"/>
        <p:cNvGrpSpPr/>
        <p:nvPr/>
      </p:nvGrpSpPr>
      <p:grpSpPr>
        <a:xfrm>
          <a:off x="0" y="0"/>
          <a:ext cx="0" cy="0"/>
          <a:chOff x="0" y="0"/>
          <a:chExt cx="0" cy="0"/>
        </a:xfrm>
      </p:grpSpPr>
      <p:cxnSp>
        <p:nvCxnSpPr>
          <p:cNvPr id="118" name="Google Shape;118;p13"/>
          <p:cNvCxnSpPr/>
          <p:nvPr/>
        </p:nvCxnSpPr>
        <p:spPr>
          <a:xfrm>
            <a:off x="-9575" y="240900"/>
            <a:ext cx="4869300" cy="0"/>
          </a:xfrm>
          <a:prstGeom prst="straightConnector1">
            <a:avLst/>
          </a:prstGeom>
          <a:noFill/>
          <a:ln cap="flat" cmpd="sng" w="19050">
            <a:solidFill>
              <a:schemeClr val="lt2"/>
            </a:solidFill>
            <a:prstDash val="solid"/>
            <a:round/>
            <a:headEnd len="med" w="med" type="none"/>
            <a:tailEnd len="med" w="med" type="oval"/>
          </a:ln>
        </p:spPr>
      </p:cxnSp>
      <p:cxnSp>
        <p:nvCxnSpPr>
          <p:cNvPr id="119" name="Google Shape;119;p13"/>
          <p:cNvCxnSpPr/>
          <p:nvPr/>
        </p:nvCxnSpPr>
        <p:spPr>
          <a:xfrm>
            <a:off x="4274700" y="4911325"/>
            <a:ext cx="4869300" cy="0"/>
          </a:xfrm>
          <a:prstGeom prst="straightConnector1">
            <a:avLst/>
          </a:prstGeom>
          <a:noFill/>
          <a:ln cap="flat" cmpd="sng" w="19050">
            <a:solidFill>
              <a:schemeClr val="lt2"/>
            </a:solidFill>
            <a:prstDash val="solid"/>
            <a:round/>
            <a:headEnd len="med" w="med" type="oval"/>
            <a:tailEnd len="med" w="med" type="none"/>
          </a:ln>
        </p:spPr>
      </p:cxnSp>
      <p:grpSp>
        <p:nvGrpSpPr>
          <p:cNvPr id="120" name="Google Shape;120;p13"/>
          <p:cNvGrpSpPr/>
          <p:nvPr/>
        </p:nvGrpSpPr>
        <p:grpSpPr>
          <a:xfrm>
            <a:off x="8223425" y="329538"/>
            <a:ext cx="410950" cy="410925"/>
            <a:chOff x="5275800" y="1597475"/>
            <a:chExt cx="410950" cy="410925"/>
          </a:xfrm>
        </p:grpSpPr>
        <p:sp>
          <p:nvSpPr>
            <p:cNvPr id="121" name="Google Shape;121;p13"/>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3"/>
          <p:cNvSpPr txBox="1"/>
          <p:nvPr>
            <p:ph hasCustomPrompt="1" type="title"/>
          </p:nvPr>
        </p:nvSpPr>
        <p:spPr>
          <a:xfrm>
            <a:off x="720000" y="1237225"/>
            <a:ext cx="2411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p:nvPr>
            <p:ph idx="1" type="subTitle"/>
          </p:nvPr>
        </p:nvSpPr>
        <p:spPr>
          <a:xfrm>
            <a:off x="720168" y="2236785"/>
            <a:ext cx="2416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 name="Google Shape;132;p13"/>
          <p:cNvSpPr txBox="1"/>
          <p:nvPr>
            <p:ph hasCustomPrompt="1" idx="2" type="title"/>
          </p:nvPr>
        </p:nvSpPr>
        <p:spPr>
          <a:xfrm>
            <a:off x="3368825" y="1237225"/>
            <a:ext cx="2411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idx="3" type="subTitle"/>
          </p:nvPr>
        </p:nvSpPr>
        <p:spPr>
          <a:xfrm>
            <a:off x="3368813" y="2236785"/>
            <a:ext cx="2416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13"/>
          <p:cNvSpPr txBox="1"/>
          <p:nvPr>
            <p:ph hasCustomPrompt="1" idx="4" type="title"/>
          </p:nvPr>
        </p:nvSpPr>
        <p:spPr>
          <a:xfrm>
            <a:off x="6017450" y="1237225"/>
            <a:ext cx="24165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5" type="subTitle"/>
          </p:nvPr>
        </p:nvSpPr>
        <p:spPr>
          <a:xfrm>
            <a:off x="6012350" y="2236785"/>
            <a:ext cx="241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3"/>
          <p:cNvSpPr txBox="1"/>
          <p:nvPr>
            <p:ph hasCustomPrompt="1" idx="6" type="title"/>
          </p:nvPr>
        </p:nvSpPr>
        <p:spPr>
          <a:xfrm>
            <a:off x="720000" y="3043400"/>
            <a:ext cx="2411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idx="7" type="subTitle"/>
          </p:nvPr>
        </p:nvSpPr>
        <p:spPr>
          <a:xfrm>
            <a:off x="720168" y="4047500"/>
            <a:ext cx="2416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8" name="Google Shape;138;p13"/>
          <p:cNvSpPr txBox="1"/>
          <p:nvPr>
            <p:ph hasCustomPrompt="1" idx="8" type="title"/>
          </p:nvPr>
        </p:nvSpPr>
        <p:spPr>
          <a:xfrm>
            <a:off x="3368825" y="3043400"/>
            <a:ext cx="2411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p:nvPr>
            <p:ph idx="9" type="subTitle"/>
          </p:nvPr>
        </p:nvSpPr>
        <p:spPr>
          <a:xfrm>
            <a:off x="3368813" y="4047500"/>
            <a:ext cx="2416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0" name="Google Shape;140;p13"/>
          <p:cNvSpPr txBox="1"/>
          <p:nvPr>
            <p:ph hasCustomPrompt="1" idx="13" type="title"/>
          </p:nvPr>
        </p:nvSpPr>
        <p:spPr>
          <a:xfrm>
            <a:off x="6017450" y="3043400"/>
            <a:ext cx="24165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4" type="subTitle"/>
          </p:nvPr>
        </p:nvSpPr>
        <p:spPr>
          <a:xfrm>
            <a:off x="6012350" y="4047500"/>
            <a:ext cx="241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3" name="Google Shape;143;p13"/>
          <p:cNvSpPr txBox="1"/>
          <p:nvPr>
            <p:ph idx="16" type="subTitle"/>
          </p:nvPr>
        </p:nvSpPr>
        <p:spPr>
          <a:xfrm>
            <a:off x="715100" y="1830625"/>
            <a:ext cx="24165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4" name="Google Shape;144;p13"/>
          <p:cNvSpPr txBox="1"/>
          <p:nvPr>
            <p:ph idx="17" type="subTitle"/>
          </p:nvPr>
        </p:nvSpPr>
        <p:spPr>
          <a:xfrm>
            <a:off x="3368810" y="1830625"/>
            <a:ext cx="24165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5" name="Google Shape;145;p13"/>
          <p:cNvSpPr txBox="1"/>
          <p:nvPr>
            <p:ph idx="18" type="subTitle"/>
          </p:nvPr>
        </p:nvSpPr>
        <p:spPr>
          <a:xfrm>
            <a:off x="6017402" y="1830625"/>
            <a:ext cx="241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 name="Google Shape;146;p13"/>
          <p:cNvSpPr txBox="1"/>
          <p:nvPr>
            <p:ph idx="19" type="subTitle"/>
          </p:nvPr>
        </p:nvSpPr>
        <p:spPr>
          <a:xfrm>
            <a:off x="715100" y="3636800"/>
            <a:ext cx="24165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 name="Google Shape;147;p13"/>
          <p:cNvSpPr txBox="1"/>
          <p:nvPr>
            <p:ph idx="20" type="subTitle"/>
          </p:nvPr>
        </p:nvSpPr>
        <p:spPr>
          <a:xfrm>
            <a:off x="3368810" y="3636800"/>
            <a:ext cx="24165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13"/>
          <p:cNvSpPr txBox="1"/>
          <p:nvPr>
            <p:ph idx="21" type="subTitle"/>
          </p:nvPr>
        </p:nvSpPr>
        <p:spPr>
          <a:xfrm>
            <a:off x="6017402" y="3636799"/>
            <a:ext cx="241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9" name="Shape 149"/>
        <p:cNvGrpSpPr/>
        <p:nvPr/>
      </p:nvGrpSpPr>
      <p:grpSpPr>
        <a:xfrm>
          <a:off x="0" y="0"/>
          <a:ext cx="0" cy="0"/>
          <a:chOff x="0" y="0"/>
          <a:chExt cx="0" cy="0"/>
        </a:xfrm>
      </p:grpSpPr>
      <p:sp>
        <p:nvSpPr>
          <p:cNvPr id="150" name="Google Shape;150;p14"/>
          <p:cNvSpPr txBox="1"/>
          <p:nvPr>
            <p:ph type="title"/>
          </p:nvPr>
        </p:nvSpPr>
        <p:spPr>
          <a:xfrm>
            <a:off x="1736950" y="3240300"/>
            <a:ext cx="54990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1" name="Google Shape;151;p14"/>
          <p:cNvSpPr txBox="1"/>
          <p:nvPr>
            <p:ph idx="1" type="subTitle"/>
          </p:nvPr>
        </p:nvSpPr>
        <p:spPr>
          <a:xfrm>
            <a:off x="1736900" y="1507850"/>
            <a:ext cx="5499000" cy="1496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152" name="Google Shape;152;p14"/>
          <p:cNvCxnSpPr/>
          <p:nvPr/>
        </p:nvCxnSpPr>
        <p:spPr>
          <a:xfrm>
            <a:off x="1045475" y="536625"/>
            <a:ext cx="6120000" cy="0"/>
          </a:xfrm>
          <a:prstGeom prst="straightConnector1">
            <a:avLst/>
          </a:prstGeom>
          <a:noFill/>
          <a:ln cap="flat" cmpd="sng" w="19050">
            <a:solidFill>
              <a:schemeClr val="accent1"/>
            </a:solidFill>
            <a:prstDash val="solid"/>
            <a:round/>
            <a:headEnd len="med" w="med" type="none"/>
            <a:tailEnd len="med" w="med" type="diamond"/>
          </a:ln>
        </p:spPr>
      </p:cxnSp>
      <p:cxnSp>
        <p:nvCxnSpPr>
          <p:cNvPr id="153" name="Google Shape;153;p14"/>
          <p:cNvCxnSpPr/>
          <p:nvPr/>
        </p:nvCxnSpPr>
        <p:spPr>
          <a:xfrm rot="10800000">
            <a:off x="1978502" y="4608500"/>
            <a:ext cx="6120000" cy="0"/>
          </a:xfrm>
          <a:prstGeom prst="straightConnector1">
            <a:avLst/>
          </a:prstGeom>
          <a:noFill/>
          <a:ln cap="flat" cmpd="sng" w="19050">
            <a:solidFill>
              <a:schemeClr val="accent2"/>
            </a:solidFill>
            <a:prstDash val="solid"/>
            <a:round/>
            <a:headEnd len="med" w="med" type="none"/>
            <a:tailEnd len="med" w="med" type="diamond"/>
          </a:ln>
        </p:spPr>
      </p:cxnSp>
      <p:grpSp>
        <p:nvGrpSpPr>
          <p:cNvPr id="154" name="Google Shape;154;p14"/>
          <p:cNvGrpSpPr/>
          <p:nvPr/>
        </p:nvGrpSpPr>
        <p:grpSpPr>
          <a:xfrm>
            <a:off x="509625" y="331163"/>
            <a:ext cx="410950" cy="410925"/>
            <a:chOff x="5275800" y="1597475"/>
            <a:chExt cx="410950" cy="410925"/>
          </a:xfrm>
        </p:grpSpPr>
        <p:sp>
          <p:nvSpPr>
            <p:cNvPr id="155" name="Google Shape;155;p14"/>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4"/>
          <p:cNvGrpSpPr/>
          <p:nvPr/>
        </p:nvGrpSpPr>
        <p:grpSpPr>
          <a:xfrm>
            <a:off x="8223425" y="4403025"/>
            <a:ext cx="410950" cy="410925"/>
            <a:chOff x="5275800" y="1597475"/>
            <a:chExt cx="410950" cy="410925"/>
          </a:xfrm>
        </p:grpSpPr>
        <p:sp>
          <p:nvSpPr>
            <p:cNvPr id="165" name="Google Shape;165;p14"/>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1_1">
    <p:spTree>
      <p:nvGrpSpPr>
        <p:cNvPr id="174" name="Shape 174"/>
        <p:cNvGrpSpPr/>
        <p:nvPr/>
      </p:nvGrpSpPr>
      <p:grpSpPr>
        <a:xfrm>
          <a:off x="0" y="0"/>
          <a:ext cx="0" cy="0"/>
          <a:chOff x="0" y="0"/>
          <a:chExt cx="0" cy="0"/>
        </a:xfrm>
      </p:grpSpPr>
      <p:sp>
        <p:nvSpPr>
          <p:cNvPr id="175" name="Google Shape;175;p15"/>
          <p:cNvSpPr/>
          <p:nvPr/>
        </p:nvSpPr>
        <p:spPr>
          <a:xfrm flipH="1" rot="5400000">
            <a:off x="7682125" y="-978219"/>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flipH="1" rot="-5400000">
            <a:off x="889700" y="3671431"/>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5"/>
          <p:cNvGrpSpPr/>
          <p:nvPr/>
        </p:nvGrpSpPr>
        <p:grpSpPr>
          <a:xfrm flipH="1">
            <a:off x="509625" y="329538"/>
            <a:ext cx="410950" cy="410925"/>
            <a:chOff x="5275800" y="1597475"/>
            <a:chExt cx="410950" cy="410925"/>
          </a:xfrm>
        </p:grpSpPr>
        <p:sp>
          <p:nvSpPr>
            <p:cNvPr id="178" name="Google Shape;178;p15"/>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5"/>
          <p:cNvSpPr txBox="1"/>
          <p:nvPr>
            <p:ph type="title"/>
          </p:nvPr>
        </p:nvSpPr>
        <p:spPr>
          <a:xfrm>
            <a:off x="715100" y="1902100"/>
            <a:ext cx="7713900" cy="13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8" name="Google Shape;188;p15"/>
          <p:cNvSpPr txBox="1"/>
          <p:nvPr>
            <p:ph hasCustomPrompt="1" idx="2" type="title"/>
          </p:nvPr>
        </p:nvSpPr>
        <p:spPr>
          <a:xfrm>
            <a:off x="2996550" y="100580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 name="Google Shape;189;p15"/>
          <p:cNvSpPr txBox="1"/>
          <p:nvPr>
            <p:ph idx="1" type="subTitle"/>
          </p:nvPr>
        </p:nvSpPr>
        <p:spPr>
          <a:xfrm>
            <a:off x="715100" y="3768975"/>
            <a:ext cx="7713900" cy="53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0" name="Google Shape;190;p15"/>
          <p:cNvGrpSpPr/>
          <p:nvPr/>
        </p:nvGrpSpPr>
        <p:grpSpPr>
          <a:xfrm flipH="1">
            <a:off x="8223425" y="4403025"/>
            <a:ext cx="410950" cy="410925"/>
            <a:chOff x="5275800" y="1597475"/>
            <a:chExt cx="410950" cy="410925"/>
          </a:xfrm>
        </p:grpSpPr>
        <p:sp>
          <p:nvSpPr>
            <p:cNvPr id="191" name="Google Shape;191;p15"/>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1_1_1_3">
    <p:spTree>
      <p:nvGrpSpPr>
        <p:cNvPr id="200" name="Shape 200"/>
        <p:cNvGrpSpPr/>
        <p:nvPr/>
      </p:nvGrpSpPr>
      <p:grpSpPr>
        <a:xfrm>
          <a:off x="0" y="0"/>
          <a:ext cx="0" cy="0"/>
          <a:chOff x="0" y="0"/>
          <a:chExt cx="0" cy="0"/>
        </a:xfrm>
      </p:grpSpPr>
      <p:sp>
        <p:nvSpPr>
          <p:cNvPr id="201" name="Google Shape;201;p16"/>
          <p:cNvSpPr/>
          <p:nvPr/>
        </p:nvSpPr>
        <p:spPr>
          <a:xfrm flipH="1">
            <a:off x="-35600" y="-38794"/>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flipH="1" rot="10800000">
            <a:off x="8619200" y="2743481"/>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16"/>
          <p:cNvGrpSpPr/>
          <p:nvPr/>
        </p:nvGrpSpPr>
        <p:grpSpPr>
          <a:xfrm flipH="1">
            <a:off x="8223425" y="329538"/>
            <a:ext cx="410950" cy="410925"/>
            <a:chOff x="5275800" y="1597475"/>
            <a:chExt cx="410950" cy="410925"/>
          </a:xfrm>
        </p:grpSpPr>
        <p:sp>
          <p:nvSpPr>
            <p:cNvPr id="204" name="Google Shape;204;p16"/>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6"/>
          <p:cNvSpPr txBox="1"/>
          <p:nvPr>
            <p:ph type="title"/>
          </p:nvPr>
        </p:nvSpPr>
        <p:spPr>
          <a:xfrm>
            <a:off x="1555950" y="1902100"/>
            <a:ext cx="6032100" cy="13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4" name="Google Shape;214;p16"/>
          <p:cNvSpPr txBox="1"/>
          <p:nvPr>
            <p:ph hasCustomPrompt="1" idx="2" type="title"/>
          </p:nvPr>
        </p:nvSpPr>
        <p:spPr>
          <a:xfrm>
            <a:off x="2996550" y="100580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5" name="Google Shape;215;p16"/>
          <p:cNvSpPr txBox="1"/>
          <p:nvPr>
            <p:ph idx="1" type="subTitle"/>
          </p:nvPr>
        </p:nvSpPr>
        <p:spPr>
          <a:xfrm>
            <a:off x="1555950" y="3768975"/>
            <a:ext cx="6032100" cy="53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6" name="Google Shape;216;p16"/>
          <p:cNvGrpSpPr/>
          <p:nvPr/>
        </p:nvGrpSpPr>
        <p:grpSpPr>
          <a:xfrm flipH="1">
            <a:off x="509625" y="4403025"/>
            <a:ext cx="410950" cy="410925"/>
            <a:chOff x="5275800" y="1597475"/>
            <a:chExt cx="410950" cy="410925"/>
          </a:xfrm>
        </p:grpSpPr>
        <p:sp>
          <p:nvSpPr>
            <p:cNvPr id="217" name="Google Shape;217;p16"/>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26" name="Shape 226"/>
        <p:cNvGrpSpPr/>
        <p:nvPr/>
      </p:nvGrpSpPr>
      <p:grpSpPr>
        <a:xfrm>
          <a:off x="0" y="0"/>
          <a:ext cx="0" cy="0"/>
          <a:chOff x="0" y="0"/>
          <a:chExt cx="0" cy="0"/>
        </a:xfrm>
      </p:grpSpPr>
      <p:grpSp>
        <p:nvGrpSpPr>
          <p:cNvPr id="227" name="Google Shape;227;p17"/>
          <p:cNvGrpSpPr/>
          <p:nvPr/>
        </p:nvGrpSpPr>
        <p:grpSpPr>
          <a:xfrm>
            <a:off x="250968" y="-24"/>
            <a:ext cx="623446" cy="4129641"/>
            <a:chOff x="403368" y="-24"/>
            <a:chExt cx="623446" cy="4129641"/>
          </a:xfrm>
        </p:grpSpPr>
        <p:sp>
          <p:nvSpPr>
            <p:cNvPr id="228" name="Google Shape;228;p17"/>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715080" y="-24"/>
              <a:ext cx="49" cy="3115218"/>
            </a:xfrm>
            <a:custGeom>
              <a:rect b="b" l="l" r="r" t="t"/>
              <a:pathLst>
                <a:path extrusionOk="0" fill="none" h="63745" w="1">
                  <a:moveTo>
                    <a:pt x="0" y="63745"/>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7"/>
          <p:cNvGrpSpPr/>
          <p:nvPr/>
        </p:nvGrpSpPr>
        <p:grpSpPr>
          <a:xfrm rot="10800000">
            <a:off x="8269568" y="1013851"/>
            <a:ext cx="623446" cy="4129641"/>
            <a:chOff x="403368" y="-24"/>
            <a:chExt cx="623446" cy="4129641"/>
          </a:xfrm>
        </p:grpSpPr>
        <p:sp>
          <p:nvSpPr>
            <p:cNvPr id="235" name="Google Shape;235;p17"/>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715080" y="-24"/>
              <a:ext cx="49" cy="3115218"/>
            </a:xfrm>
            <a:custGeom>
              <a:rect b="b" l="l" r="r" t="t"/>
              <a:pathLst>
                <a:path extrusionOk="0" fill="none" h="63745" w="1">
                  <a:moveTo>
                    <a:pt x="0" y="63745"/>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17"/>
          <p:cNvSpPr txBox="1"/>
          <p:nvPr>
            <p:ph idx="1" type="subTitle"/>
          </p:nvPr>
        </p:nvSpPr>
        <p:spPr>
          <a:xfrm>
            <a:off x="4962350" y="1894650"/>
            <a:ext cx="3466500" cy="135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7"/>
          <p:cNvSpPr txBox="1"/>
          <p:nvPr>
            <p:ph type="title"/>
          </p:nvPr>
        </p:nvSpPr>
        <p:spPr>
          <a:xfrm>
            <a:off x="715100" y="1894650"/>
            <a:ext cx="3466500" cy="135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400"/>
              <a:buNone/>
              <a:defRPr sz="42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43" name="Shape 243"/>
        <p:cNvGrpSpPr/>
        <p:nvPr/>
      </p:nvGrpSpPr>
      <p:grpSpPr>
        <a:xfrm>
          <a:off x="0" y="0"/>
          <a:ext cx="0" cy="0"/>
          <a:chOff x="0" y="0"/>
          <a:chExt cx="0" cy="0"/>
        </a:xfrm>
      </p:grpSpPr>
      <p:grpSp>
        <p:nvGrpSpPr>
          <p:cNvPr id="244" name="Google Shape;244;p18"/>
          <p:cNvGrpSpPr/>
          <p:nvPr/>
        </p:nvGrpSpPr>
        <p:grpSpPr>
          <a:xfrm rot="-5400000">
            <a:off x="308633" y="3142120"/>
            <a:ext cx="1881224" cy="1818678"/>
            <a:chOff x="644551" y="2624979"/>
            <a:chExt cx="1881224" cy="1818678"/>
          </a:xfrm>
        </p:grpSpPr>
        <p:sp>
          <p:nvSpPr>
            <p:cNvPr id="245" name="Google Shape;245;p18"/>
            <p:cNvSpPr/>
            <p:nvPr/>
          </p:nvSpPr>
          <p:spPr>
            <a:xfrm>
              <a:off x="644551" y="2624979"/>
              <a:ext cx="105218" cy="105154"/>
            </a:xfrm>
            <a:custGeom>
              <a:rect b="b" l="l" r="r" t="t"/>
              <a:pathLst>
                <a:path extrusionOk="0" fill="none" h="1632" w="1633">
                  <a:moveTo>
                    <a:pt x="1632" y="1631"/>
                  </a:moveTo>
                  <a:lnTo>
                    <a:pt x="0"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644551" y="2624979"/>
              <a:ext cx="105218" cy="105154"/>
            </a:xfrm>
            <a:custGeom>
              <a:rect b="b" l="l" r="r" t="t"/>
              <a:pathLst>
                <a:path extrusionOk="0" fill="none" h="1632" w="1633">
                  <a:moveTo>
                    <a:pt x="0" y="1631"/>
                  </a:moveTo>
                  <a:lnTo>
                    <a:pt x="1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697065" y="2929171"/>
              <a:ext cx="64" cy="1514486"/>
            </a:xfrm>
            <a:custGeom>
              <a:rect b="b" l="l" r="r" t="t"/>
              <a:pathLst>
                <a:path extrusionOk="0" fill="none" h="23505" w="1">
                  <a:moveTo>
                    <a:pt x="1" y="23505"/>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rot="5400000">
              <a:off x="1768468" y="1919283"/>
              <a:ext cx="64" cy="1514550"/>
            </a:xfrm>
            <a:custGeom>
              <a:rect b="b" l="l" r="r" t="t"/>
              <a:pathLst>
                <a:path extrusionOk="0" fill="none" h="23506" w="1">
                  <a:moveTo>
                    <a:pt x="1" y="23505"/>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8"/>
          <p:cNvGrpSpPr/>
          <p:nvPr/>
        </p:nvGrpSpPr>
        <p:grpSpPr>
          <a:xfrm rot="5400000">
            <a:off x="6958448" y="174947"/>
            <a:ext cx="1881224" cy="1818678"/>
            <a:chOff x="644551" y="2624979"/>
            <a:chExt cx="1881224" cy="1818678"/>
          </a:xfrm>
        </p:grpSpPr>
        <p:sp>
          <p:nvSpPr>
            <p:cNvPr id="250" name="Google Shape;250;p18"/>
            <p:cNvSpPr/>
            <p:nvPr/>
          </p:nvSpPr>
          <p:spPr>
            <a:xfrm>
              <a:off x="644551" y="2624979"/>
              <a:ext cx="105218" cy="105154"/>
            </a:xfrm>
            <a:custGeom>
              <a:rect b="b" l="l" r="r" t="t"/>
              <a:pathLst>
                <a:path extrusionOk="0" fill="none" h="1632" w="1633">
                  <a:moveTo>
                    <a:pt x="1632" y="1631"/>
                  </a:moveTo>
                  <a:lnTo>
                    <a:pt x="0"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644551" y="2624979"/>
              <a:ext cx="105218" cy="105154"/>
            </a:xfrm>
            <a:custGeom>
              <a:rect b="b" l="l" r="r" t="t"/>
              <a:pathLst>
                <a:path extrusionOk="0" fill="none" h="1632" w="1633">
                  <a:moveTo>
                    <a:pt x="0" y="1631"/>
                  </a:moveTo>
                  <a:lnTo>
                    <a:pt x="1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697065" y="2929171"/>
              <a:ext cx="64" cy="1514486"/>
            </a:xfrm>
            <a:custGeom>
              <a:rect b="b" l="l" r="r" t="t"/>
              <a:pathLst>
                <a:path extrusionOk="0" fill="none" h="23505" w="1">
                  <a:moveTo>
                    <a:pt x="1" y="23505"/>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rot="5400000">
              <a:off x="1768468" y="1919283"/>
              <a:ext cx="64" cy="1514550"/>
            </a:xfrm>
            <a:custGeom>
              <a:rect b="b" l="l" r="r" t="t"/>
              <a:pathLst>
                <a:path extrusionOk="0" fill="none" h="23506" w="1">
                  <a:moveTo>
                    <a:pt x="1" y="23505"/>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8"/>
          <p:cNvSpPr txBox="1"/>
          <p:nvPr>
            <p:ph idx="1" type="subTitle"/>
          </p:nvPr>
        </p:nvSpPr>
        <p:spPr>
          <a:xfrm>
            <a:off x="795608" y="2046300"/>
            <a:ext cx="3365100" cy="1050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2">
    <p:spTree>
      <p:nvGrpSpPr>
        <p:cNvPr id="256" name="Shape 256"/>
        <p:cNvGrpSpPr/>
        <p:nvPr/>
      </p:nvGrpSpPr>
      <p:grpSpPr>
        <a:xfrm>
          <a:off x="0" y="0"/>
          <a:ext cx="0" cy="0"/>
          <a:chOff x="0" y="0"/>
          <a:chExt cx="0" cy="0"/>
        </a:xfrm>
      </p:grpSpPr>
      <p:grpSp>
        <p:nvGrpSpPr>
          <p:cNvPr id="257" name="Google Shape;257;p19"/>
          <p:cNvGrpSpPr/>
          <p:nvPr/>
        </p:nvGrpSpPr>
        <p:grpSpPr>
          <a:xfrm rot="-5400000">
            <a:off x="351849" y="2989238"/>
            <a:ext cx="1989925" cy="1928344"/>
            <a:chOff x="535850" y="2515313"/>
            <a:chExt cx="1989925" cy="1928344"/>
          </a:xfrm>
        </p:grpSpPr>
        <p:sp>
          <p:nvSpPr>
            <p:cNvPr id="258" name="Google Shape;258;p19"/>
            <p:cNvSpPr/>
            <p:nvPr/>
          </p:nvSpPr>
          <p:spPr>
            <a:xfrm>
              <a:off x="697065" y="2515313"/>
              <a:ext cx="64" cy="32248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535850" y="2676526"/>
              <a:ext cx="322485" cy="64"/>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644551" y="2624979"/>
              <a:ext cx="105218" cy="105154"/>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644551" y="2624979"/>
              <a:ext cx="105218" cy="105154"/>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697065" y="2929171"/>
              <a:ext cx="64" cy="1514486"/>
            </a:xfrm>
            <a:custGeom>
              <a:rect b="b" l="l" r="r" t="t"/>
              <a:pathLst>
                <a:path extrusionOk="0" fill="none" h="23505" w="1">
                  <a:moveTo>
                    <a:pt x="1" y="23505"/>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rot="5400000">
              <a:off x="1768468" y="1919283"/>
              <a:ext cx="64" cy="1514550"/>
            </a:xfrm>
            <a:custGeom>
              <a:rect b="b" l="l" r="r" t="t"/>
              <a:pathLst>
                <a:path extrusionOk="0" fill="none" h="23506" w="1">
                  <a:moveTo>
                    <a:pt x="1" y="23505"/>
                  </a:moveTo>
                  <a:lnTo>
                    <a:pt x="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9"/>
          <p:cNvGrpSpPr/>
          <p:nvPr/>
        </p:nvGrpSpPr>
        <p:grpSpPr>
          <a:xfrm rot="5400000">
            <a:off x="6806530" y="218164"/>
            <a:ext cx="1989925" cy="1928344"/>
            <a:chOff x="535850" y="2515313"/>
            <a:chExt cx="1989925" cy="1928344"/>
          </a:xfrm>
        </p:grpSpPr>
        <p:sp>
          <p:nvSpPr>
            <p:cNvPr id="265" name="Google Shape;265;p19"/>
            <p:cNvSpPr/>
            <p:nvPr/>
          </p:nvSpPr>
          <p:spPr>
            <a:xfrm>
              <a:off x="697065" y="2515313"/>
              <a:ext cx="64" cy="32248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535850" y="2676526"/>
              <a:ext cx="322485" cy="64"/>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644551" y="2624979"/>
              <a:ext cx="105218" cy="105154"/>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644551" y="2624979"/>
              <a:ext cx="105218" cy="105154"/>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697065" y="2929171"/>
              <a:ext cx="64" cy="1514486"/>
            </a:xfrm>
            <a:custGeom>
              <a:rect b="b" l="l" r="r" t="t"/>
              <a:pathLst>
                <a:path extrusionOk="0" fill="none" h="23505" w="1">
                  <a:moveTo>
                    <a:pt x="1" y="23505"/>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rot="5400000">
              <a:off x="1768468" y="1919283"/>
              <a:ext cx="64" cy="1514550"/>
            </a:xfrm>
            <a:custGeom>
              <a:rect b="b" l="l" r="r" t="t"/>
              <a:pathLst>
                <a:path extrusionOk="0" fill="none" h="23506" w="1">
                  <a:moveTo>
                    <a:pt x="1" y="23505"/>
                  </a:moveTo>
                  <a:lnTo>
                    <a:pt x="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2_1">
    <p:spTree>
      <p:nvGrpSpPr>
        <p:cNvPr id="272" name="Shape 272"/>
        <p:cNvGrpSpPr/>
        <p:nvPr/>
      </p:nvGrpSpPr>
      <p:grpSpPr>
        <a:xfrm>
          <a:off x="0" y="0"/>
          <a:ext cx="0" cy="0"/>
          <a:chOff x="0" y="0"/>
          <a:chExt cx="0" cy="0"/>
        </a:xfrm>
      </p:grpSpPr>
      <p:grpSp>
        <p:nvGrpSpPr>
          <p:cNvPr id="273" name="Google Shape;273;p20"/>
          <p:cNvGrpSpPr/>
          <p:nvPr/>
        </p:nvGrpSpPr>
        <p:grpSpPr>
          <a:xfrm>
            <a:off x="8223425" y="329538"/>
            <a:ext cx="410950" cy="410925"/>
            <a:chOff x="5275800" y="1597475"/>
            <a:chExt cx="410950" cy="410925"/>
          </a:xfrm>
        </p:grpSpPr>
        <p:sp>
          <p:nvSpPr>
            <p:cNvPr id="274" name="Google Shape;274;p20"/>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284" name="Google Shape;284;p20"/>
          <p:cNvGrpSpPr/>
          <p:nvPr/>
        </p:nvGrpSpPr>
        <p:grpSpPr>
          <a:xfrm rot="-5400000">
            <a:off x="4348226" y="2068026"/>
            <a:ext cx="447547" cy="5538132"/>
            <a:chOff x="6083600" y="3072400"/>
            <a:chExt cx="125125" cy="1371300"/>
          </a:xfrm>
        </p:grpSpPr>
        <p:sp>
          <p:nvSpPr>
            <p:cNvPr id="285" name="Google Shape;285;p20"/>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6146150" y="3856075"/>
              <a:ext cx="25" cy="587625"/>
            </a:xfrm>
            <a:custGeom>
              <a:rect b="b" l="l" r="r" t="t"/>
              <a:pathLst>
                <a:path extrusionOk="0" fill="none" h="23505" w="1">
                  <a:moveTo>
                    <a:pt x="1" y="23505"/>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6146150" y="3072400"/>
              <a:ext cx="25" cy="587650"/>
            </a:xfrm>
            <a:custGeom>
              <a:rect b="b" l="l" r="r" t="t"/>
              <a:pathLst>
                <a:path extrusionOk="0" fill="none" h="23506" w="1">
                  <a:moveTo>
                    <a:pt x="1" y="23505"/>
                  </a:moveTo>
                  <a:lnTo>
                    <a:pt x="1"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p:nvPr/>
        </p:nvSpPr>
        <p:spPr>
          <a:xfrm rot="-5400000">
            <a:off x="889700" y="-978219"/>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7682125" y="3671431"/>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a:off x="8223425" y="329538"/>
            <a:ext cx="410950" cy="410925"/>
            <a:chOff x="5275800" y="1597475"/>
            <a:chExt cx="410950" cy="410925"/>
          </a:xfrm>
        </p:grpSpPr>
        <p:sp>
          <p:nvSpPr>
            <p:cNvPr id="29" name="Google Shape;29;p3"/>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txBox="1"/>
          <p:nvPr>
            <p:ph type="title"/>
          </p:nvPr>
        </p:nvSpPr>
        <p:spPr>
          <a:xfrm>
            <a:off x="720000" y="2179625"/>
            <a:ext cx="77040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 name="Google Shape;39;p3"/>
          <p:cNvSpPr txBox="1"/>
          <p:nvPr>
            <p:ph hasCustomPrompt="1" idx="2" type="title"/>
          </p:nvPr>
        </p:nvSpPr>
        <p:spPr>
          <a:xfrm>
            <a:off x="2996550"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 name="Google Shape;40;p3"/>
          <p:cNvSpPr txBox="1"/>
          <p:nvPr>
            <p:ph idx="1" type="subTitle"/>
          </p:nvPr>
        </p:nvSpPr>
        <p:spPr>
          <a:xfrm>
            <a:off x="720025" y="3606050"/>
            <a:ext cx="7704000" cy="43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2_1_1">
    <p:spTree>
      <p:nvGrpSpPr>
        <p:cNvPr id="291" name="Shape 291"/>
        <p:cNvGrpSpPr/>
        <p:nvPr/>
      </p:nvGrpSpPr>
      <p:grpSpPr>
        <a:xfrm>
          <a:off x="0" y="0"/>
          <a:ext cx="0" cy="0"/>
          <a:chOff x="0" y="0"/>
          <a:chExt cx="0" cy="0"/>
        </a:xfrm>
      </p:grpSpPr>
      <p:sp>
        <p:nvSpPr>
          <p:cNvPr id="292" name="Google Shape;29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293" name="Google Shape;293;p21"/>
          <p:cNvGrpSpPr/>
          <p:nvPr/>
        </p:nvGrpSpPr>
        <p:grpSpPr>
          <a:xfrm>
            <a:off x="332580" y="2063068"/>
            <a:ext cx="155451" cy="3091510"/>
            <a:chOff x="714230" y="2051917"/>
            <a:chExt cx="155451" cy="3091510"/>
          </a:xfrm>
        </p:grpSpPr>
        <p:sp>
          <p:nvSpPr>
            <p:cNvPr id="294" name="Google Shape;294;p21"/>
            <p:cNvSpPr/>
            <p:nvPr/>
          </p:nvSpPr>
          <p:spPr>
            <a:xfrm rot="10800000">
              <a:off x="724050" y="2051917"/>
              <a:ext cx="135874" cy="135874"/>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rot="10800000">
              <a:off x="791950" y="2170516"/>
              <a:ext cx="37" cy="245272"/>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rot="10800000">
              <a:off x="791950" y="2773069"/>
              <a:ext cx="37" cy="2370358"/>
            </a:xfrm>
            <a:custGeom>
              <a:rect b="b" l="l" r="r" t="t"/>
              <a:pathLst>
                <a:path extrusionOk="0" fill="none" h="63745" w="1">
                  <a:moveTo>
                    <a:pt x="0" y="63745"/>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rot="10800000">
              <a:off x="791950" y="2508940"/>
              <a:ext cx="37" cy="155451"/>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rot="5400000">
              <a:off x="791937" y="2516715"/>
              <a:ext cx="37" cy="155451"/>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8655980" y="2063068"/>
            <a:ext cx="155451" cy="3091510"/>
            <a:chOff x="714230" y="2051917"/>
            <a:chExt cx="155451" cy="3091510"/>
          </a:xfrm>
        </p:grpSpPr>
        <p:sp>
          <p:nvSpPr>
            <p:cNvPr id="300" name="Google Shape;300;p21"/>
            <p:cNvSpPr/>
            <p:nvPr/>
          </p:nvSpPr>
          <p:spPr>
            <a:xfrm rot="10800000">
              <a:off x="724050" y="2051917"/>
              <a:ext cx="135874" cy="135874"/>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rot="10800000">
              <a:off x="791950" y="2170516"/>
              <a:ext cx="37" cy="245272"/>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rot="10800000">
              <a:off x="791950" y="2773069"/>
              <a:ext cx="37" cy="2370358"/>
            </a:xfrm>
            <a:custGeom>
              <a:rect b="b" l="l" r="r" t="t"/>
              <a:pathLst>
                <a:path extrusionOk="0" fill="none" h="63745" w="1">
                  <a:moveTo>
                    <a:pt x="0" y="63745"/>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rot="10800000">
              <a:off x="791950" y="2508940"/>
              <a:ext cx="37" cy="155451"/>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rot="5400000">
              <a:off x="791937" y="2516715"/>
              <a:ext cx="37" cy="155451"/>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5" name="Shape 305"/>
        <p:cNvGrpSpPr/>
        <p:nvPr/>
      </p:nvGrpSpPr>
      <p:grpSpPr>
        <a:xfrm>
          <a:off x="0" y="0"/>
          <a:ext cx="0" cy="0"/>
          <a:chOff x="0" y="0"/>
          <a:chExt cx="0" cy="0"/>
        </a:xfrm>
      </p:grpSpPr>
      <p:grpSp>
        <p:nvGrpSpPr>
          <p:cNvPr id="306" name="Google Shape;306;p22"/>
          <p:cNvGrpSpPr/>
          <p:nvPr/>
        </p:nvGrpSpPr>
        <p:grpSpPr>
          <a:xfrm>
            <a:off x="98568" y="-24"/>
            <a:ext cx="623446" cy="4129641"/>
            <a:chOff x="403368" y="-24"/>
            <a:chExt cx="623446" cy="4129641"/>
          </a:xfrm>
        </p:grpSpPr>
        <p:sp>
          <p:nvSpPr>
            <p:cNvPr id="307" name="Google Shape;307;p22"/>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2"/>
          <p:cNvGrpSpPr/>
          <p:nvPr/>
        </p:nvGrpSpPr>
        <p:grpSpPr>
          <a:xfrm rot="10800000">
            <a:off x="8421968" y="1013851"/>
            <a:ext cx="623446" cy="4129641"/>
            <a:chOff x="403368" y="-24"/>
            <a:chExt cx="623446" cy="4129641"/>
          </a:xfrm>
        </p:grpSpPr>
        <p:sp>
          <p:nvSpPr>
            <p:cNvPr id="314" name="Google Shape;314;p22"/>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2"/>
          <p:cNvSpPr txBox="1"/>
          <p:nvPr>
            <p:ph idx="1" type="subTitle"/>
          </p:nvPr>
        </p:nvSpPr>
        <p:spPr>
          <a:xfrm>
            <a:off x="1181425" y="2303125"/>
            <a:ext cx="2907600" cy="1867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1" name="Google Shape;321;p22"/>
          <p:cNvSpPr txBox="1"/>
          <p:nvPr>
            <p:ph idx="2" type="subTitle"/>
          </p:nvPr>
        </p:nvSpPr>
        <p:spPr>
          <a:xfrm>
            <a:off x="4836300" y="2303125"/>
            <a:ext cx="2907600" cy="186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2" name="Google Shape;322;p22"/>
          <p:cNvSpPr txBox="1"/>
          <p:nvPr>
            <p:ph type="title"/>
          </p:nvPr>
        </p:nvSpPr>
        <p:spPr>
          <a:xfrm>
            <a:off x="720000" y="1703763"/>
            <a:ext cx="36159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23" name="Google Shape;323;p22"/>
          <p:cNvSpPr txBox="1"/>
          <p:nvPr>
            <p:ph idx="3" type="title"/>
          </p:nvPr>
        </p:nvSpPr>
        <p:spPr>
          <a:xfrm>
            <a:off x="4808150" y="1703763"/>
            <a:ext cx="3615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24" name="Shape 324"/>
        <p:cNvGrpSpPr/>
        <p:nvPr/>
      </p:nvGrpSpPr>
      <p:grpSpPr>
        <a:xfrm>
          <a:off x="0" y="0"/>
          <a:ext cx="0" cy="0"/>
          <a:chOff x="0" y="0"/>
          <a:chExt cx="0" cy="0"/>
        </a:xfrm>
      </p:grpSpPr>
      <p:grpSp>
        <p:nvGrpSpPr>
          <p:cNvPr id="325" name="Google Shape;325;p23"/>
          <p:cNvGrpSpPr/>
          <p:nvPr/>
        </p:nvGrpSpPr>
        <p:grpSpPr>
          <a:xfrm>
            <a:off x="98568" y="-24"/>
            <a:ext cx="623446" cy="4129641"/>
            <a:chOff x="403368" y="-24"/>
            <a:chExt cx="623446" cy="4129641"/>
          </a:xfrm>
        </p:grpSpPr>
        <p:sp>
          <p:nvSpPr>
            <p:cNvPr id="326" name="Google Shape;326;p23"/>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3"/>
          <p:cNvGrpSpPr/>
          <p:nvPr/>
        </p:nvGrpSpPr>
        <p:grpSpPr>
          <a:xfrm rot="10800000">
            <a:off x="8421968" y="1013851"/>
            <a:ext cx="623446" cy="4129641"/>
            <a:chOff x="403368" y="-24"/>
            <a:chExt cx="623446" cy="4129641"/>
          </a:xfrm>
        </p:grpSpPr>
        <p:sp>
          <p:nvSpPr>
            <p:cNvPr id="333" name="Google Shape;333;p23"/>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1" type="subTitle"/>
          </p:nvPr>
        </p:nvSpPr>
        <p:spPr>
          <a:xfrm>
            <a:off x="1498813" y="3484883"/>
            <a:ext cx="2491500" cy="51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p:txBody>
      </p:sp>
      <p:sp>
        <p:nvSpPr>
          <p:cNvPr id="340" name="Google Shape;340;p23"/>
          <p:cNvSpPr txBox="1"/>
          <p:nvPr>
            <p:ph idx="2" type="subTitle"/>
          </p:nvPr>
        </p:nvSpPr>
        <p:spPr>
          <a:xfrm>
            <a:off x="5153688" y="3523458"/>
            <a:ext cx="2491500" cy="51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p:txBody>
      </p:sp>
      <p:sp>
        <p:nvSpPr>
          <p:cNvPr id="341" name="Google Shape;34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2" name="Google Shape;342;p23"/>
          <p:cNvSpPr txBox="1"/>
          <p:nvPr>
            <p:ph idx="3" type="subTitle"/>
          </p:nvPr>
        </p:nvSpPr>
        <p:spPr>
          <a:xfrm>
            <a:off x="1498825" y="4021525"/>
            <a:ext cx="2491500" cy="548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343" name="Google Shape;343;p23"/>
          <p:cNvSpPr txBox="1"/>
          <p:nvPr>
            <p:ph idx="4" type="subTitle"/>
          </p:nvPr>
        </p:nvSpPr>
        <p:spPr>
          <a:xfrm>
            <a:off x="5153700" y="4060100"/>
            <a:ext cx="2491500" cy="54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44" name="Shape 344"/>
        <p:cNvGrpSpPr/>
        <p:nvPr/>
      </p:nvGrpSpPr>
      <p:grpSpPr>
        <a:xfrm>
          <a:off x="0" y="0"/>
          <a:ext cx="0" cy="0"/>
          <a:chOff x="0" y="0"/>
          <a:chExt cx="0" cy="0"/>
        </a:xfrm>
      </p:grpSpPr>
      <p:grpSp>
        <p:nvGrpSpPr>
          <p:cNvPr id="345" name="Google Shape;345;p24"/>
          <p:cNvGrpSpPr/>
          <p:nvPr/>
        </p:nvGrpSpPr>
        <p:grpSpPr>
          <a:xfrm flipH="1">
            <a:off x="8415175" y="215388"/>
            <a:ext cx="332250" cy="334425"/>
            <a:chOff x="4618500" y="3002875"/>
            <a:chExt cx="332250" cy="334425"/>
          </a:xfrm>
        </p:grpSpPr>
        <p:sp>
          <p:nvSpPr>
            <p:cNvPr id="346" name="Google Shape;346;p24"/>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4"/>
          <p:cNvGrpSpPr/>
          <p:nvPr/>
        </p:nvGrpSpPr>
        <p:grpSpPr>
          <a:xfrm flipH="1">
            <a:off x="396575" y="4593675"/>
            <a:ext cx="332250" cy="334425"/>
            <a:chOff x="4618500" y="3002875"/>
            <a:chExt cx="332250" cy="334425"/>
          </a:xfrm>
        </p:grpSpPr>
        <p:sp>
          <p:nvSpPr>
            <p:cNvPr id="352" name="Google Shape;352;p24"/>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7" name="Google Shape;357;p24"/>
          <p:cNvCxnSpPr/>
          <p:nvPr/>
        </p:nvCxnSpPr>
        <p:spPr>
          <a:xfrm>
            <a:off x="8582000" y="740899"/>
            <a:ext cx="0" cy="3725100"/>
          </a:xfrm>
          <a:prstGeom prst="straightConnector1">
            <a:avLst/>
          </a:prstGeom>
          <a:noFill/>
          <a:ln cap="flat" cmpd="sng" w="19050">
            <a:solidFill>
              <a:schemeClr val="accent2"/>
            </a:solidFill>
            <a:prstDash val="solid"/>
            <a:round/>
            <a:headEnd len="med" w="med" type="none"/>
            <a:tailEnd len="med" w="med" type="none"/>
          </a:ln>
        </p:spPr>
      </p:cxnSp>
      <p:cxnSp>
        <p:nvCxnSpPr>
          <p:cNvPr id="358" name="Google Shape;358;p24"/>
          <p:cNvCxnSpPr/>
          <p:nvPr/>
        </p:nvCxnSpPr>
        <p:spPr>
          <a:xfrm>
            <a:off x="562700" y="688525"/>
            <a:ext cx="0" cy="3724800"/>
          </a:xfrm>
          <a:prstGeom prst="straightConnector1">
            <a:avLst/>
          </a:prstGeom>
          <a:noFill/>
          <a:ln cap="flat" cmpd="sng" w="19050">
            <a:solidFill>
              <a:schemeClr val="accent2"/>
            </a:solidFill>
            <a:prstDash val="solid"/>
            <a:round/>
            <a:headEnd len="med" w="med" type="none"/>
            <a:tailEnd len="med" w="med" type="none"/>
          </a:ln>
        </p:spPr>
      </p:cxnSp>
      <p:cxnSp>
        <p:nvCxnSpPr>
          <p:cNvPr id="359" name="Google Shape;359;p24"/>
          <p:cNvCxnSpPr/>
          <p:nvPr/>
        </p:nvCxnSpPr>
        <p:spPr>
          <a:xfrm rot="10800000">
            <a:off x="4836625" y="378625"/>
            <a:ext cx="3383100" cy="0"/>
          </a:xfrm>
          <a:prstGeom prst="straightConnector1">
            <a:avLst/>
          </a:prstGeom>
          <a:noFill/>
          <a:ln cap="flat" cmpd="sng" w="19050">
            <a:solidFill>
              <a:schemeClr val="accent2"/>
            </a:solidFill>
            <a:prstDash val="solid"/>
            <a:round/>
            <a:headEnd len="med" w="med" type="none"/>
            <a:tailEnd len="med" w="med" type="none"/>
          </a:ln>
        </p:spPr>
      </p:cxnSp>
      <p:cxnSp>
        <p:nvCxnSpPr>
          <p:cNvPr id="360" name="Google Shape;360;p24"/>
          <p:cNvCxnSpPr/>
          <p:nvPr/>
        </p:nvCxnSpPr>
        <p:spPr>
          <a:xfrm rot="10800000">
            <a:off x="980350" y="4760900"/>
            <a:ext cx="3383100" cy="0"/>
          </a:xfrm>
          <a:prstGeom prst="straightConnector1">
            <a:avLst/>
          </a:prstGeom>
          <a:noFill/>
          <a:ln cap="flat" cmpd="sng" w="19050">
            <a:solidFill>
              <a:schemeClr val="accent2"/>
            </a:solidFill>
            <a:prstDash val="solid"/>
            <a:round/>
            <a:headEnd len="med" w="med" type="none"/>
            <a:tailEnd len="med" w="med" type="none"/>
          </a:ln>
        </p:spPr>
      </p:cxnSp>
      <p:sp>
        <p:nvSpPr>
          <p:cNvPr id="361" name="Google Shape;361;p24"/>
          <p:cNvSpPr txBox="1"/>
          <p:nvPr>
            <p:ph idx="1" type="subTitle"/>
          </p:nvPr>
        </p:nvSpPr>
        <p:spPr>
          <a:xfrm>
            <a:off x="720000" y="247117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2" name="Google Shape;362;p24"/>
          <p:cNvSpPr txBox="1"/>
          <p:nvPr>
            <p:ph idx="2" type="subTitle"/>
          </p:nvPr>
        </p:nvSpPr>
        <p:spPr>
          <a:xfrm>
            <a:off x="720000" y="2923116"/>
            <a:ext cx="23364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24"/>
          <p:cNvSpPr txBox="1"/>
          <p:nvPr>
            <p:ph idx="3" type="subTitle"/>
          </p:nvPr>
        </p:nvSpPr>
        <p:spPr>
          <a:xfrm>
            <a:off x="3403800" y="2923116"/>
            <a:ext cx="23364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24"/>
          <p:cNvSpPr txBox="1"/>
          <p:nvPr>
            <p:ph idx="4" type="subTitle"/>
          </p:nvPr>
        </p:nvSpPr>
        <p:spPr>
          <a:xfrm>
            <a:off x="6087600" y="2923116"/>
            <a:ext cx="23364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66" name="Google Shape;366;p24"/>
          <p:cNvSpPr txBox="1"/>
          <p:nvPr>
            <p:ph idx="5" type="subTitle"/>
          </p:nvPr>
        </p:nvSpPr>
        <p:spPr>
          <a:xfrm>
            <a:off x="3403800" y="247117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7" name="Google Shape;367;p24"/>
          <p:cNvSpPr txBox="1"/>
          <p:nvPr>
            <p:ph idx="6" type="subTitle"/>
          </p:nvPr>
        </p:nvSpPr>
        <p:spPr>
          <a:xfrm>
            <a:off x="6087600" y="247117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68" name="Shape 368"/>
        <p:cNvGrpSpPr/>
        <p:nvPr/>
      </p:nvGrpSpPr>
      <p:grpSpPr>
        <a:xfrm>
          <a:off x="0" y="0"/>
          <a:ext cx="0" cy="0"/>
          <a:chOff x="0" y="0"/>
          <a:chExt cx="0" cy="0"/>
        </a:xfrm>
      </p:grpSpPr>
      <p:sp>
        <p:nvSpPr>
          <p:cNvPr id="369" name="Google Shape;369;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70" name="Google Shape;370;p25"/>
          <p:cNvSpPr txBox="1"/>
          <p:nvPr>
            <p:ph idx="1" type="subTitle"/>
          </p:nvPr>
        </p:nvSpPr>
        <p:spPr>
          <a:xfrm>
            <a:off x="720000" y="2622475"/>
            <a:ext cx="2336400" cy="42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1" name="Google Shape;371;p25"/>
          <p:cNvSpPr txBox="1"/>
          <p:nvPr>
            <p:ph idx="2" type="subTitle"/>
          </p:nvPr>
        </p:nvSpPr>
        <p:spPr>
          <a:xfrm>
            <a:off x="720000" y="2933653"/>
            <a:ext cx="23364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25"/>
          <p:cNvSpPr txBox="1"/>
          <p:nvPr>
            <p:ph idx="3" type="subTitle"/>
          </p:nvPr>
        </p:nvSpPr>
        <p:spPr>
          <a:xfrm>
            <a:off x="3403800" y="2933653"/>
            <a:ext cx="23364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25"/>
          <p:cNvSpPr txBox="1"/>
          <p:nvPr>
            <p:ph idx="4" type="subTitle"/>
          </p:nvPr>
        </p:nvSpPr>
        <p:spPr>
          <a:xfrm>
            <a:off x="6087600" y="2933653"/>
            <a:ext cx="23364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25"/>
          <p:cNvSpPr txBox="1"/>
          <p:nvPr>
            <p:ph idx="5" type="subTitle"/>
          </p:nvPr>
        </p:nvSpPr>
        <p:spPr>
          <a:xfrm>
            <a:off x="3403800" y="2622475"/>
            <a:ext cx="2336400" cy="42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5" name="Google Shape;375;p25"/>
          <p:cNvSpPr txBox="1"/>
          <p:nvPr>
            <p:ph idx="6" type="subTitle"/>
          </p:nvPr>
        </p:nvSpPr>
        <p:spPr>
          <a:xfrm>
            <a:off x="6087600" y="2622475"/>
            <a:ext cx="2336400" cy="42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376" name="Google Shape;376;p25"/>
          <p:cNvCxnSpPr/>
          <p:nvPr/>
        </p:nvCxnSpPr>
        <p:spPr>
          <a:xfrm>
            <a:off x="724925" y="4610000"/>
            <a:ext cx="7707900" cy="0"/>
          </a:xfrm>
          <a:prstGeom prst="straightConnector1">
            <a:avLst/>
          </a:prstGeom>
          <a:noFill/>
          <a:ln cap="flat" cmpd="sng" w="9525">
            <a:solidFill>
              <a:schemeClr val="lt1"/>
            </a:solidFill>
            <a:prstDash val="solid"/>
            <a:round/>
            <a:headEnd len="med" w="med" type="diamond"/>
            <a:tailEnd len="med" w="med" type="diamon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77" name="Shape 377"/>
        <p:cNvGrpSpPr/>
        <p:nvPr/>
      </p:nvGrpSpPr>
      <p:grpSpPr>
        <a:xfrm>
          <a:off x="0" y="0"/>
          <a:ext cx="0" cy="0"/>
          <a:chOff x="0" y="0"/>
          <a:chExt cx="0" cy="0"/>
        </a:xfrm>
      </p:grpSpPr>
      <p:sp>
        <p:nvSpPr>
          <p:cNvPr id="378" name="Google Shape;378;p26"/>
          <p:cNvSpPr txBox="1"/>
          <p:nvPr>
            <p:ph idx="1" type="subTitle"/>
          </p:nvPr>
        </p:nvSpPr>
        <p:spPr>
          <a:xfrm>
            <a:off x="715100" y="1864925"/>
            <a:ext cx="2867100" cy="4044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9" name="Google Shape;379;p26"/>
          <p:cNvSpPr txBox="1"/>
          <p:nvPr>
            <p:ph idx="2" type="subTitle"/>
          </p:nvPr>
        </p:nvSpPr>
        <p:spPr>
          <a:xfrm>
            <a:off x="715100" y="2207275"/>
            <a:ext cx="2867100" cy="5469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26"/>
          <p:cNvSpPr txBox="1"/>
          <p:nvPr>
            <p:ph idx="3" type="subTitle"/>
          </p:nvPr>
        </p:nvSpPr>
        <p:spPr>
          <a:xfrm>
            <a:off x="5561802" y="2207275"/>
            <a:ext cx="2867100" cy="546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 name="Google Shape;381;p26"/>
          <p:cNvSpPr txBox="1"/>
          <p:nvPr>
            <p:ph idx="4" type="subTitle"/>
          </p:nvPr>
        </p:nvSpPr>
        <p:spPr>
          <a:xfrm>
            <a:off x="715100" y="3458750"/>
            <a:ext cx="2867100" cy="5469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26"/>
          <p:cNvSpPr txBox="1"/>
          <p:nvPr>
            <p:ph idx="5" type="subTitle"/>
          </p:nvPr>
        </p:nvSpPr>
        <p:spPr>
          <a:xfrm>
            <a:off x="5561802" y="3458750"/>
            <a:ext cx="2867100" cy="546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3" name="Google Shape;383;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84" name="Google Shape;384;p26"/>
          <p:cNvSpPr txBox="1"/>
          <p:nvPr>
            <p:ph idx="6" type="subTitle"/>
          </p:nvPr>
        </p:nvSpPr>
        <p:spPr>
          <a:xfrm>
            <a:off x="715100" y="3116525"/>
            <a:ext cx="2867100" cy="4044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5" name="Google Shape;385;p26"/>
          <p:cNvSpPr txBox="1"/>
          <p:nvPr>
            <p:ph idx="7" type="subTitle"/>
          </p:nvPr>
        </p:nvSpPr>
        <p:spPr>
          <a:xfrm>
            <a:off x="5561800" y="1864925"/>
            <a:ext cx="2867100" cy="404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6" name="Google Shape;386;p26"/>
          <p:cNvSpPr txBox="1"/>
          <p:nvPr>
            <p:ph idx="8" type="subTitle"/>
          </p:nvPr>
        </p:nvSpPr>
        <p:spPr>
          <a:xfrm>
            <a:off x="5561800" y="3116525"/>
            <a:ext cx="2867100" cy="404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87" name="Google Shape;387;p26"/>
          <p:cNvGrpSpPr/>
          <p:nvPr/>
        </p:nvGrpSpPr>
        <p:grpSpPr>
          <a:xfrm>
            <a:off x="4233309" y="4322131"/>
            <a:ext cx="677382" cy="572735"/>
            <a:chOff x="4122450" y="2595825"/>
            <a:chExt cx="899100" cy="760200"/>
          </a:xfrm>
        </p:grpSpPr>
        <p:cxnSp>
          <p:nvCxnSpPr>
            <p:cNvPr id="388" name="Google Shape;388;p26"/>
            <p:cNvCxnSpPr/>
            <p:nvPr/>
          </p:nvCxnSpPr>
          <p:spPr>
            <a:xfrm>
              <a:off x="4572000" y="2595825"/>
              <a:ext cx="0" cy="760200"/>
            </a:xfrm>
            <a:prstGeom prst="straightConnector1">
              <a:avLst/>
            </a:prstGeom>
            <a:noFill/>
            <a:ln cap="flat" cmpd="sng" w="19050">
              <a:solidFill>
                <a:schemeClr val="lt1"/>
              </a:solidFill>
              <a:prstDash val="solid"/>
              <a:round/>
              <a:headEnd len="med" w="med" type="none"/>
              <a:tailEnd len="med" w="med" type="none"/>
            </a:ln>
          </p:spPr>
        </p:cxnSp>
        <p:cxnSp>
          <p:nvCxnSpPr>
            <p:cNvPr id="389" name="Google Shape;389;p26"/>
            <p:cNvCxnSpPr/>
            <p:nvPr/>
          </p:nvCxnSpPr>
          <p:spPr>
            <a:xfrm>
              <a:off x="4122450" y="2969525"/>
              <a:ext cx="899100" cy="0"/>
            </a:xfrm>
            <a:prstGeom prst="straightConnector1">
              <a:avLst/>
            </a:prstGeom>
            <a:noFill/>
            <a:ln cap="flat" cmpd="sng" w="19050">
              <a:solidFill>
                <a:schemeClr val="lt1"/>
              </a:solidFill>
              <a:prstDash val="solid"/>
              <a:round/>
              <a:headEnd len="med" w="med" type="none"/>
              <a:tailEnd len="med" w="med" type="none"/>
            </a:ln>
          </p:spPr>
        </p:cxnSp>
      </p:grpSp>
      <p:cxnSp>
        <p:nvCxnSpPr>
          <p:cNvPr id="390" name="Google Shape;390;p26"/>
          <p:cNvCxnSpPr/>
          <p:nvPr/>
        </p:nvCxnSpPr>
        <p:spPr>
          <a:xfrm rot="10800000">
            <a:off x="715100" y="4608500"/>
            <a:ext cx="2862900" cy="0"/>
          </a:xfrm>
          <a:prstGeom prst="straightConnector1">
            <a:avLst/>
          </a:prstGeom>
          <a:noFill/>
          <a:ln cap="flat" cmpd="sng" w="19050">
            <a:solidFill>
              <a:schemeClr val="lt1"/>
            </a:solidFill>
            <a:prstDash val="solid"/>
            <a:round/>
            <a:headEnd len="med" w="med" type="none"/>
            <a:tailEnd len="med" w="med" type="oval"/>
          </a:ln>
        </p:spPr>
      </p:cxnSp>
      <p:cxnSp>
        <p:nvCxnSpPr>
          <p:cNvPr id="391" name="Google Shape;391;p26"/>
          <p:cNvCxnSpPr/>
          <p:nvPr/>
        </p:nvCxnSpPr>
        <p:spPr>
          <a:xfrm>
            <a:off x="5563900" y="4608500"/>
            <a:ext cx="2862900" cy="0"/>
          </a:xfrm>
          <a:prstGeom prst="straightConnector1">
            <a:avLst/>
          </a:prstGeom>
          <a:noFill/>
          <a:ln cap="flat" cmpd="sng" w="19050">
            <a:solidFill>
              <a:schemeClr val="lt1"/>
            </a:solidFill>
            <a:prstDash val="solid"/>
            <a:round/>
            <a:headEnd len="med" w="med" type="none"/>
            <a:tailEnd len="med" w="med" type="ova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92" name="Shape 392"/>
        <p:cNvGrpSpPr/>
        <p:nvPr/>
      </p:nvGrpSpPr>
      <p:grpSpPr>
        <a:xfrm>
          <a:off x="0" y="0"/>
          <a:ext cx="0" cy="0"/>
          <a:chOff x="0" y="0"/>
          <a:chExt cx="0" cy="0"/>
        </a:xfrm>
      </p:grpSpPr>
      <p:cxnSp>
        <p:nvCxnSpPr>
          <p:cNvPr id="393" name="Google Shape;393;p27"/>
          <p:cNvCxnSpPr/>
          <p:nvPr/>
        </p:nvCxnSpPr>
        <p:spPr>
          <a:xfrm>
            <a:off x="716950" y="4773325"/>
            <a:ext cx="7703100" cy="0"/>
          </a:xfrm>
          <a:prstGeom prst="straightConnector1">
            <a:avLst/>
          </a:prstGeom>
          <a:noFill/>
          <a:ln cap="flat" cmpd="sng" w="19050">
            <a:solidFill>
              <a:schemeClr val="dk2"/>
            </a:solidFill>
            <a:prstDash val="solid"/>
            <a:round/>
            <a:headEnd len="med" w="med" type="diamond"/>
            <a:tailEnd len="med" w="med" type="diamond"/>
          </a:ln>
        </p:spPr>
      </p:cxnSp>
      <p:sp>
        <p:nvSpPr>
          <p:cNvPr id="394" name="Google Shape;394;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95" name="Google Shape;395;p27"/>
          <p:cNvSpPr txBox="1"/>
          <p:nvPr>
            <p:ph idx="1" type="subTitle"/>
          </p:nvPr>
        </p:nvSpPr>
        <p:spPr>
          <a:xfrm>
            <a:off x="720000" y="227267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6" name="Google Shape;396;p27"/>
          <p:cNvSpPr txBox="1"/>
          <p:nvPr>
            <p:ph idx="2" type="subTitle"/>
          </p:nvPr>
        </p:nvSpPr>
        <p:spPr>
          <a:xfrm>
            <a:off x="3403800" y="227267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27"/>
          <p:cNvSpPr txBox="1"/>
          <p:nvPr>
            <p:ph idx="3" type="subTitle"/>
          </p:nvPr>
        </p:nvSpPr>
        <p:spPr>
          <a:xfrm>
            <a:off x="6087600" y="227267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27"/>
          <p:cNvSpPr txBox="1"/>
          <p:nvPr>
            <p:ph idx="4" type="subTitle"/>
          </p:nvPr>
        </p:nvSpPr>
        <p:spPr>
          <a:xfrm>
            <a:off x="720000" y="4035799"/>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 name="Google Shape;399;p27"/>
          <p:cNvSpPr txBox="1"/>
          <p:nvPr>
            <p:ph idx="5" type="subTitle"/>
          </p:nvPr>
        </p:nvSpPr>
        <p:spPr>
          <a:xfrm>
            <a:off x="3403800" y="4035799"/>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27"/>
          <p:cNvSpPr txBox="1"/>
          <p:nvPr>
            <p:ph idx="6" type="subTitle"/>
          </p:nvPr>
        </p:nvSpPr>
        <p:spPr>
          <a:xfrm>
            <a:off x="6087600" y="4035799"/>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1" name="Google Shape;401;p27"/>
          <p:cNvSpPr txBox="1"/>
          <p:nvPr>
            <p:ph idx="7" type="subTitle"/>
          </p:nvPr>
        </p:nvSpPr>
        <p:spPr>
          <a:xfrm>
            <a:off x="715100" y="195876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2" name="Google Shape;402;p27"/>
          <p:cNvSpPr txBox="1"/>
          <p:nvPr>
            <p:ph idx="8" type="subTitle"/>
          </p:nvPr>
        </p:nvSpPr>
        <p:spPr>
          <a:xfrm>
            <a:off x="3403800" y="195876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3" name="Google Shape;403;p27"/>
          <p:cNvSpPr txBox="1"/>
          <p:nvPr>
            <p:ph idx="9" type="subTitle"/>
          </p:nvPr>
        </p:nvSpPr>
        <p:spPr>
          <a:xfrm>
            <a:off x="6092500" y="195876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4" name="Google Shape;404;p27"/>
          <p:cNvSpPr txBox="1"/>
          <p:nvPr>
            <p:ph idx="13" type="subTitle"/>
          </p:nvPr>
        </p:nvSpPr>
        <p:spPr>
          <a:xfrm>
            <a:off x="715100" y="371731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5" name="Google Shape;405;p27"/>
          <p:cNvSpPr txBox="1"/>
          <p:nvPr>
            <p:ph idx="14" type="subTitle"/>
          </p:nvPr>
        </p:nvSpPr>
        <p:spPr>
          <a:xfrm>
            <a:off x="3403800" y="371731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6" name="Google Shape;406;p27"/>
          <p:cNvSpPr txBox="1"/>
          <p:nvPr>
            <p:ph idx="15" type="subTitle"/>
          </p:nvPr>
        </p:nvSpPr>
        <p:spPr>
          <a:xfrm>
            <a:off x="6092500" y="371731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07" name="Shape 407"/>
        <p:cNvGrpSpPr/>
        <p:nvPr/>
      </p:nvGrpSpPr>
      <p:grpSpPr>
        <a:xfrm>
          <a:off x="0" y="0"/>
          <a:ext cx="0" cy="0"/>
          <a:chOff x="0" y="0"/>
          <a:chExt cx="0" cy="0"/>
        </a:xfrm>
      </p:grpSpPr>
      <p:sp>
        <p:nvSpPr>
          <p:cNvPr id="408" name="Google Shape;408;p28"/>
          <p:cNvSpPr txBox="1"/>
          <p:nvPr>
            <p:ph hasCustomPrompt="1" type="title"/>
          </p:nvPr>
        </p:nvSpPr>
        <p:spPr>
          <a:xfrm>
            <a:off x="2308950" y="697375"/>
            <a:ext cx="4526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9" name="Google Shape;409;p28"/>
          <p:cNvSpPr txBox="1"/>
          <p:nvPr>
            <p:ph idx="1" type="subTitle"/>
          </p:nvPr>
        </p:nvSpPr>
        <p:spPr>
          <a:xfrm>
            <a:off x="2308950" y="1458200"/>
            <a:ext cx="4526100" cy="3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28"/>
          <p:cNvSpPr txBox="1"/>
          <p:nvPr>
            <p:ph hasCustomPrompt="1" idx="2" type="title"/>
          </p:nvPr>
        </p:nvSpPr>
        <p:spPr>
          <a:xfrm>
            <a:off x="2308950" y="2077317"/>
            <a:ext cx="4526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1" name="Google Shape;411;p28"/>
          <p:cNvSpPr txBox="1"/>
          <p:nvPr>
            <p:ph idx="3" type="subTitle"/>
          </p:nvPr>
        </p:nvSpPr>
        <p:spPr>
          <a:xfrm>
            <a:off x="2308950" y="2838249"/>
            <a:ext cx="4526100" cy="3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28"/>
          <p:cNvSpPr txBox="1"/>
          <p:nvPr>
            <p:ph hasCustomPrompt="1" idx="4" type="title"/>
          </p:nvPr>
        </p:nvSpPr>
        <p:spPr>
          <a:xfrm>
            <a:off x="2308950" y="3457271"/>
            <a:ext cx="4526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3" name="Google Shape;413;p28"/>
          <p:cNvSpPr txBox="1"/>
          <p:nvPr>
            <p:ph idx="5" type="subTitle"/>
          </p:nvPr>
        </p:nvSpPr>
        <p:spPr>
          <a:xfrm>
            <a:off x="2308950" y="4218200"/>
            <a:ext cx="4526100" cy="3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14" name="Google Shape;414;p28"/>
          <p:cNvGrpSpPr/>
          <p:nvPr/>
        </p:nvGrpSpPr>
        <p:grpSpPr>
          <a:xfrm>
            <a:off x="8262775" y="892888"/>
            <a:ext cx="332250" cy="4250612"/>
            <a:chOff x="8262775" y="892888"/>
            <a:chExt cx="332250" cy="4250612"/>
          </a:xfrm>
        </p:grpSpPr>
        <p:grpSp>
          <p:nvGrpSpPr>
            <p:cNvPr id="415" name="Google Shape;415;p28"/>
            <p:cNvGrpSpPr/>
            <p:nvPr/>
          </p:nvGrpSpPr>
          <p:grpSpPr>
            <a:xfrm flipH="1">
              <a:off x="8262775" y="892888"/>
              <a:ext cx="332250" cy="334425"/>
              <a:chOff x="4618500" y="3002875"/>
              <a:chExt cx="332250" cy="334425"/>
            </a:xfrm>
          </p:grpSpPr>
          <p:sp>
            <p:nvSpPr>
              <p:cNvPr id="416" name="Google Shape;416;p28"/>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1" name="Google Shape;421;p28"/>
            <p:cNvCxnSpPr/>
            <p:nvPr/>
          </p:nvCxnSpPr>
          <p:spPr>
            <a:xfrm>
              <a:off x="8429600" y="1418399"/>
              <a:ext cx="0" cy="3725100"/>
            </a:xfrm>
            <a:prstGeom prst="straightConnector1">
              <a:avLst/>
            </a:prstGeom>
            <a:noFill/>
            <a:ln cap="flat" cmpd="sng" w="19050">
              <a:solidFill>
                <a:schemeClr val="accent2"/>
              </a:solidFill>
              <a:prstDash val="solid"/>
              <a:round/>
              <a:headEnd len="med" w="med" type="none"/>
              <a:tailEnd len="med" w="med" type="none"/>
            </a:ln>
          </p:spPr>
        </p:cxnSp>
      </p:grpSp>
      <p:grpSp>
        <p:nvGrpSpPr>
          <p:cNvPr id="422" name="Google Shape;422;p28"/>
          <p:cNvGrpSpPr/>
          <p:nvPr/>
        </p:nvGrpSpPr>
        <p:grpSpPr>
          <a:xfrm>
            <a:off x="548975" y="0"/>
            <a:ext cx="332250" cy="4239575"/>
            <a:chOff x="548975" y="0"/>
            <a:chExt cx="332250" cy="4239575"/>
          </a:xfrm>
        </p:grpSpPr>
        <p:grpSp>
          <p:nvGrpSpPr>
            <p:cNvPr id="423" name="Google Shape;423;p28"/>
            <p:cNvGrpSpPr/>
            <p:nvPr/>
          </p:nvGrpSpPr>
          <p:grpSpPr>
            <a:xfrm flipH="1">
              <a:off x="548975" y="3905150"/>
              <a:ext cx="332250" cy="334425"/>
              <a:chOff x="4618500" y="3002875"/>
              <a:chExt cx="332250" cy="334425"/>
            </a:xfrm>
          </p:grpSpPr>
          <p:sp>
            <p:nvSpPr>
              <p:cNvPr id="424" name="Google Shape;424;p28"/>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9" name="Google Shape;429;p28"/>
            <p:cNvCxnSpPr/>
            <p:nvPr/>
          </p:nvCxnSpPr>
          <p:spPr>
            <a:xfrm>
              <a:off x="715100" y="0"/>
              <a:ext cx="0" cy="3724800"/>
            </a:xfrm>
            <a:prstGeom prst="straightConnector1">
              <a:avLst/>
            </a:prstGeom>
            <a:noFill/>
            <a:ln cap="flat" cmpd="sng" w="19050">
              <a:solidFill>
                <a:schemeClr val="accent2"/>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30" name="Shape 430"/>
        <p:cNvGrpSpPr/>
        <p:nvPr/>
      </p:nvGrpSpPr>
      <p:grpSpPr>
        <a:xfrm>
          <a:off x="0" y="0"/>
          <a:ext cx="0" cy="0"/>
          <a:chOff x="0" y="0"/>
          <a:chExt cx="0" cy="0"/>
        </a:xfrm>
      </p:grpSpPr>
      <p:sp>
        <p:nvSpPr>
          <p:cNvPr id="431" name="Google Shape;431;p29"/>
          <p:cNvSpPr txBox="1"/>
          <p:nvPr>
            <p:ph type="ctrTitle"/>
          </p:nvPr>
        </p:nvSpPr>
        <p:spPr>
          <a:xfrm>
            <a:off x="2425050" y="535000"/>
            <a:ext cx="4293900" cy="89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atin typeface="Montserrat Black"/>
                <a:ea typeface="Montserrat Black"/>
                <a:cs typeface="Montserrat Black"/>
                <a:sym typeface="Montserrat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2" name="Google Shape;432;p29"/>
          <p:cNvSpPr txBox="1"/>
          <p:nvPr>
            <p:ph idx="1" type="subTitle"/>
          </p:nvPr>
        </p:nvSpPr>
        <p:spPr>
          <a:xfrm>
            <a:off x="2425075" y="1531325"/>
            <a:ext cx="4293900" cy="125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3" name="Google Shape;433;p29"/>
          <p:cNvSpPr txBox="1"/>
          <p:nvPr/>
        </p:nvSpPr>
        <p:spPr>
          <a:xfrm>
            <a:off x="2425200" y="3518350"/>
            <a:ext cx="4293900" cy="669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b="1" lang="en" sz="11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lt1"/>
                </a:solidFill>
                <a:latin typeface="Montserrat"/>
                <a:ea typeface="Montserrat"/>
                <a:cs typeface="Montserrat"/>
                <a:sym typeface="Montserrat"/>
              </a:rPr>
              <a:t>, and includes icons by </a:t>
            </a:r>
            <a:r>
              <a:rPr b="1" lang="en" sz="11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b="1" lang="en" sz="1100">
                <a:solidFill>
                  <a:schemeClr val="lt1"/>
                </a:solidFill>
                <a:latin typeface="Montserrat"/>
                <a:ea typeface="Montserrat"/>
                <a:cs typeface="Montserrat"/>
                <a:sym typeface="Montserrat"/>
              </a:rPr>
              <a:t> </a:t>
            </a:r>
            <a:r>
              <a:rPr lang="en" sz="1100">
                <a:solidFill>
                  <a:schemeClr val="lt1"/>
                </a:solidFill>
                <a:latin typeface="Montserrat"/>
                <a:ea typeface="Montserrat"/>
                <a:cs typeface="Montserrat"/>
                <a:sym typeface="Montserrat"/>
              </a:rPr>
              <a:t>and infographics &amp; images by </a:t>
            </a:r>
            <a:r>
              <a:rPr b="1" lang="en" sz="11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endParaRPr sz="1100">
              <a:solidFill>
                <a:schemeClr val="lt1"/>
              </a:solidFill>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34" name="Shape 434"/>
        <p:cNvGrpSpPr/>
        <p:nvPr/>
      </p:nvGrpSpPr>
      <p:grpSpPr>
        <a:xfrm>
          <a:off x="0" y="0"/>
          <a:ext cx="0" cy="0"/>
          <a:chOff x="0" y="0"/>
          <a:chExt cx="0" cy="0"/>
        </a:xfrm>
      </p:grpSpPr>
      <p:grpSp>
        <p:nvGrpSpPr>
          <p:cNvPr id="435" name="Google Shape;435;p30"/>
          <p:cNvGrpSpPr/>
          <p:nvPr/>
        </p:nvGrpSpPr>
        <p:grpSpPr>
          <a:xfrm flipH="1">
            <a:off x="8162809" y="-25"/>
            <a:ext cx="532173" cy="3525061"/>
            <a:chOff x="403368" y="-24"/>
            <a:chExt cx="623446" cy="4129641"/>
          </a:xfrm>
        </p:grpSpPr>
        <p:sp>
          <p:nvSpPr>
            <p:cNvPr id="436" name="Google Shape;436;p30"/>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30"/>
          <p:cNvGrpSpPr/>
          <p:nvPr/>
        </p:nvGrpSpPr>
        <p:grpSpPr>
          <a:xfrm flipH="1" rot="10800000">
            <a:off x="449010" y="1591380"/>
            <a:ext cx="532173" cy="3525061"/>
            <a:chOff x="403368" y="-24"/>
            <a:chExt cx="623446" cy="4129641"/>
          </a:xfrm>
        </p:grpSpPr>
        <p:sp>
          <p:nvSpPr>
            <p:cNvPr id="443" name="Google Shape;443;p30"/>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3" name="Google Shape;43;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cxnSp>
        <p:nvCxnSpPr>
          <p:cNvPr id="44" name="Google Shape;44;p4"/>
          <p:cNvCxnSpPr/>
          <p:nvPr/>
        </p:nvCxnSpPr>
        <p:spPr>
          <a:xfrm>
            <a:off x="-9575" y="240900"/>
            <a:ext cx="4869300" cy="0"/>
          </a:xfrm>
          <a:prstGeom prst="straightConnector1">
            <a:avLst/>
          </a:prstGeom>
          <a:noFill/>
          <a:ln cap="flat" cmpd="sng" w="19050">
            <a:solidFill>
              <a:schemeClr val="dk2"/>
            </a:solidFill>
            <a:prstDash val="solid"/>
            <a:round/>
            <a:headEnd len="med" w="med" type="none"/>
            <a:tailEnd len="med" w="med" type="oval"/>
          </a:ln>
        </p:spPr>
      </p:cxnSp>
      <p:cxnSp>
        <p:nvCxnSpPr>
          <p:cNvPr id="45" name="Google Shape;45;p4"/>
          <p:cNvCxnSpPr/>
          <p:nvPr/>
        </p:nvCxnSpPr>
        <p:spPr>
          <a:xfrm>
            <a:off x="4274700" y="4911325"/>
            <a:ext cx="4869300" cy="0"/>
          </a:xfrm>
          <a:prstGeom prst="straightConnector1">
            <a:avLst/>
          </a:prstGeom>
          <a:noFill/>
          <a:ln cap="flat" cmpd="sng" w="19050">
            <a:solidFill>
              <a:schemeClr val="dk2"/>
            </a:solidFill>
            <a:prstDash val="solid"/>
            <a:round/>
            <a:headEnd len="med" w="med" type="oval"/>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449" name="Shape 449"/>
        <p:cNvGrpSpPr/>
        <p:nvPr/>
      </p:nvGrpSpPr>
      <p:grpSpPr>
        <a:xfrm>
          <a:off x="0" y="0"/>
          <a:ext cx="0" cy="0"/>
          <a:chOff x="0" y="0"/>
          <a:chExt cx="0" cy="0"/>
        </a:xfrm>
      </p:grpSpPr>
      <p:grpSp>
        <p:nvGrpSpPr>
          <p:cNvPr id="450" name="Google Shape;450;p31"/>
          <p:cNvGrpSpPr/>
          <p:nvPr/>
        </p:nvGrpSpPr>
        <p:grpSpPr>
          <a:xfrm>
            <a:off x="449010" y="-25"/>
            <a:ext cx="532173" cy="3525061"/>
            <a:chOff x="403368" y="-24"/>
            <a:chExt cx="623446" cy="4129641"/>
          </a:xfrm>
        </p:grpSpPr>
        <p:sp>
          <p:nvSpPr>
            <p:cNvPr id="451" name="Google Shape;451;p31"/>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31"/>
          <p:cNvGrpSpPr/>
          <p:nvPr/>
        </p:nvGrpSpPr>
        <p:grpSpPr>
          <a:xfrm rot="10800000">
            <a:off x="8162809" y="1591380"/>
            <a:ext cx="532173" cy="3525061"/>
            <a:chOff x="403368" y="-24"/>
            <a:chExt cx="623446" cy="4129641"/>
          </a:xfrm>
        </p:grpSpPr>
        <p:sp>
          <p:nvSpPr>
            <p:cNvPr id="458" name="Google Shape;458;p31"/>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txBox="1"/>
          <p:nvPr>
            <p:ph idx="1" type="subTitle"/>
          </p:nvPr>
        </p:nvSpPr>
        <p:spPr>
          <a:xfrm>
            <a:off x="1181425" y="2303125"/>
            <a:ext cx="2907600" cy="17664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 name="Google Shape;48;p5"/>
          <p:cNvSpPr txBox="1"/>
          <p:nvPr>
            <p:ph idx="2" type="subTitle"/>
          </p:nvPr>
        </p:nvSpPr>
        <p:spPr>
          <a:xfrm>
            <a:off x="4836300" y="2303125"/>
            <a:ext cx="2907600" cy="1766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 name="Google Shape;49;p5"/>
          <p:cNvSpPr txBox="1"/>
          <p:nvPr>
            <p:ph type="title"/>
          </p:nvPr>
        </p:nvSpPr>
        <p:spPr>
          <a:xfrm>
            <a:off x="1290763" y="1871725"/>
            <a:ext cx="2907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50" name="Google Shape;50;p5"/>
          <p:cNvSpPr txBox="1"/>
          <p:nvPr>
            <p:ph idx="3" type="title"/>
          </p:nvPr>
        </p:nvSpPr>
        <p:spPr>
          <a:xfrm>
            <a:off x="4945638" y="1871725"/>
            <a:ext cx="2907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400"/>
              <a:buNone/>
              <a:defRPr>
                <a:latin typeface="Montserrat Black"/>
                <a:ea typeface="Montserrat Black"/>
                <a:cs typeface="Montserrat Black"/>
                <a:sym typeface="Montserrat Black"/>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53" name="Google Shape;53;p6"/>
          <p:cNvGrpSpPr/>
          <p:nvPr/>
        </p:nvGrpSpPr>
        <p:grpSpPr>
          <a:xfrm>
            <a:off x="237036" y="1641370"/>
            <a:ext cx="346528" cy="3502142"/>
            <a:chOff x="3665550" y="1907725"/>
            <a:chExt cx="140825" cy="1423172"/>
          </a:xfrm>
        </p:grpSpPr>
        <p:sp>
          <p:nvSpPr>
            <p:cNvPr id="54" name="Google Shape;54;p6"/>
            <p:cNvSpPr/>
            <p:nvPr/>
          </p:nvSpPr>
          <p:spPr>
            <a:xfrm>
              <a:off x="3735950" y="1907725"/>
              <a:ext cx="25" cy="1423172"/>
            </a:xfrm>
            <a:custGeom>
              <a:rect b="b" l="l" r="r" t="t"/>
              <a:pathLst>
                <a:path extrusionOk="0" fill="none" h="27152" w="1">
                  <a:moveTo>
                    <a:pt x="1" y="27151"/>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3665550" y="1999425"/>
              <a:ext cx="140825" cy="25"/>
            </a:xfrm>
            <a:custGeom>
              <a:rect b="b" l="l" r="r" t="t"/>
              <a:pathLst>
                <a:path extrusionOk="0" fill="none" h="1" w="5633">
                  <a:moveTo>
                    <a:pt x="1" y="1"/>
                  </a:moveTo>
                  <a:lnTo>
                    <a:pt x="5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3706050" y="1970125"/>
              <a:ext cx="59825" cy="59775"/>
            </a:xfrm>
            <a:custGeom>
              <a:rect b="b" l="l" r="r" t="t"/>
              <a:pathLst>
                <a:path extrusionOk="0" fill="none" h="2391" w="2393">
                  <a:moveTo>
                    <a:pt x="2393" y="2391"/>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3706050" y="1970125"/>
              <a:ext cx="59825" cy="59775"/>
            </a:xfrm>
            <a:custGeom>
              <a:rect b="b" l="l" r="r" t="t"/>
              <a:pathLst>
                <a:path extrusionOk="0" fill="none" h="2391" w="2393">
                  <a:moveTo>
                    <a:pt x="0" y="2391"/>
                  </a:moveTo>
                  <a:lnTo>
                    <a:pt x="2393"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6"/>
          <p:cNvGrpSpPr/>
          <p:nvPr/>
        </p:nvGrpSpPr>
        <p:grpSpPr>
          <a:xfrm rot="10800000">
            <a:off x="8560436" y="-5"/>
            <a:ext cx="346528" cy="3502142"/>
            <a:chOff x="3665550" y="1907725"/>
            <a:chExt cx="140825" cy="1423172"/>
          </a:xfrm>
        </p:grpSpPr>
        <p:sp>
          <p:nvSpPr>
            <p:cNvPr id="59" name="Google Shape;59;p6"/>
            <p:cNvSpPr/>
            <p:nvPr/>
          </p:nvSpPr>
          <p:spPr>
            <a:xfrm>
              <a:off x="3735950" y="1907725"/>
              <a:ext cx="25" cy="1423172"/>
            </a:xfrm>
            <a:custGeom>
              <a:rect b="b" l="l" r="r" t="t"/>
              <a:pathLst>
                <a:path extrusionOk="0" fill="none" h="27152" w="1">
                  <a:moveTo>
                    <a:pt x="1" y="27151"/>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3665550" y="1999425"/>
              <a:ext cx="140825" cy="25"/>
            </a:xfrm>
            <a:custGeom>
              <a:rect b="b" l="l" r="r" t="t"/>
              <a:pathLst>
                <a:path extrusionOk="0" fill="none" h="1" w="5633">
                  <a:moveTo>
                    <a:pt x="1" y="1"/>
                  </a:moveTo>
                  <a:lnTo>
                    <a:pt x="5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3706050" y="1970125"/>
              <a:ext cx="59825" cy="59775"/>
            </a:xfrm>
            <a:custGeom>
              <a:rect b="b" l="l" r="r" t="t"/>
              <a:pathLst>
                <a:path extrusionOk="0" fill="none" h="2391" w="2393">
                  <a:moveTo>
                    <a:pt x="2393" y="2391"/>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3706050" y="1970125"/>
              <a:ext cx="59825" cy="59775"/>
            </a:xfrm>
            <a:custGeom>
              <a:rect b="b" l="l" r="r" t="t"/>
              <a:pathLst>
                <a:path extrusionOk="0" fill="none" h="2391" w="2393">
                  <a:moveTo>
                    <a:pt x="0" y="2391"/>
                  </a:moveTo>
                  <a:lnTo>
                    <a:pt x="2393"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cxnSp>
        <p:nvCxnSpPr>
          <p:cNvPr id="64" name="Google Shape;64;p7"/>
          <p:cNvCxnSpPr/>
          <p:nvPr/>
        </p:nvCxnSpPr>
        <p:spPr>
          <a:xfrm>
            <a:off x="716950" y="4600125"/>
            <a:ext cx="7722600" cy="0"/>
          </a:xfrm>
          <a:prstGeom prst="straightConnector1">
            <a:avLst/>
          </a:prstGeom>
          <a:noFill/>
          <a:ln cap="flat" cmpd="sng" w="19050">
            <a:solidFill>
              <a:schemeClr val="dk2"/>
            </a:solidFill>
            <a:prstDash val="solid"/>
            <a:round/>
            <a:headEnd len="med" w="med" type="oval"/>
            <a:tailEnd len="med" w="med" type="oval"/>
          </a:ln>
        </p:spPr>
      </p:cxnSp>
      <p:sp>
        <p:nvSpPr>
          <p:cNvPr id="65" name="Google Shape;65;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6" name="Google Shape;66;p7"/>
          <p:cNvSpPr txBox="1"/>
          <p:nvPr>
            <p:ph idx="1" type="body"/>
          </p:nvPr>
        </p:nvSpPr>
        <p:spPr>
          <a:xfrm>
            <a:off x="720000" y="1631425"/>
            <a:ext cx="3769200" cy="29376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67" name="Google Shape;67;p7"/>
          <p:cNvSpPr/>
          <p:nvPr>
            <p:ph idx="2" type="pic"/>
          </p:nvPr>
        </p:nvSpPr>
        <p:spPr>
          <a:xfrm>
            <a:off x="5508425" y="1330575"/>
            <a:ext cx="2283300" cy="2811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txBox="1"/>
          <p:nvPr>
            <p:ph type="title"/>
          </p:nvPr>
        </p:nvSpPr>
        <p:spPr>
          <a:xfrm>
            <a:off x="1181700" y="1581300"/>
            <a:ext cx="6780600" cy="19809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70" name="Google Shape;70;p8"/>
          <p:cNvGrpSpPr/>
          <p:nvPr/>
        </p:nvGrpSpPr>
        <p:grpSpPr>
          <a:xfrm>
            <a:off x="551291" y="2724544"/>
            <a:ext cx="327629" cy="1579160"/>
            <a:chOff x="3665550" y="1907725"/>
            <a:chExt cx="140825" cy="678800"/>
          </a:xfrm>
        </p:grpSpPr>
        <p:sp>
          <p:nvSpPr>
            <p:cNvPr id="71" name="Google Shape;71;p8"/>
            <p:cNvSpPr/>
            <p:nvPr/>
          </p:nvSpPr>
          <p:spPr>
            <a:xfrm>
              <a:off x="3735950" y="1907725"/>
              <a:ext cx="25" cy="678800"/>
            </a:xfrm>
            <a:custGeom>
              <a:rect b="b" l="l" r="r" t="t"/>
              <a:pathLst>
                <a:path extrusionOk="0" fill="none" h="27152" w="1">
                  <a:moveTo>
                    <a:pt x="1" y="27151"/>
                  </a:moveTo>
                  <a:lnTo>
                    <a:pt x="1"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3665550" y="1999425"/>
              <a:ext cx="140825" cy="25"/>
            </a:xfrm>
            <a:custGeom>
              <a:rect b="b" l="l" r="r" t="t"/>
              <a:pathLst>
                <a:path extrusionOk="0" fill="none" h="1" w="5633">
                  <a:moveTo>
                    <a:pt x="1" y="1"/>
                  </a:moveTo>
                  <a:lnTo>
                    <a:pt x="5632" y="1"/>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3706050" y="1970125"/>
              <a:ext cx="59825" cy="59775"/>
            </a:xfrm>
            <a:custGeom>
              <a:rect b="b" l="l" r="r" t="t"/>
              <a:pathLst>
                <a:path extrusionOk="0" fill="none" h="2391" w="2393">
                  <a:moveTo>
                    <a:pt x="2393" y="2391"/>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3706050" y="1970125"/>
              <a:ext cx="59825" cy="59775"/>
            </a:xfrm>
            <a:custGeom>
              <a:rect b="b" l="l" r="r" t="t"/>
              <a:pathLst>
                <a:path extrusionOk="0" fill="none" h="2391" w="2393">
                  <a:moveTo>
                    <a:pt x="0" y="2391"/>
                  </a:moveTo>
                  <a:lnTo>
                    <a:pt x="2393"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8"/>
          <p:cNvGrpSpPr/>
          <p:nvPr/>
        </p:nvGrpSpPr>
        <p:grpSpPr>
          <a:xfrm flipH="1" rot="10800000">
            <a:off x="8265066" y="839794"/>
            <a:ext cx="327629" cy="1579160"/>
            <a:chOff x="3665550" y="1907725"/>
            <a:chExt cx="140825" cy="678800"/>
          </a:xfrm>
        </p:grpSpPr>
        <p:sp>
          <p:nvSpPr>
            <p:cNvPr id="76" name="Google Shape;76;p8"/>
            <p:cNvSpPr/>
            <p:nvPr/>
          </p:nvSpPr>
          <p:spPr>
            <a:xfrm>
              <a:off x="3735950" y="1907725"/>
              <a:ext cx="25" cy="678800"/>
            </a:xfrm>
            <a:custGeom>
              <a:rect b="b" l="l" r="r" t="t"/>
              <a:pathLst>
                <a:path extrusionOk="0" fill="none" h="27152" w="1">
                  <a:moveTo>
                    <a:pt x="1" y="27151"/>
                  </a:moveTo>
                  <a:lnTo>
                    <a:pt x="1"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3665550" y="1999425"/>
              <a:ext cx="140825" cy="25"/>
            </a:xfrm>
            <a:custGeom>
              <a:rect b="b" l="l" r="r" t="t"/>
              <a:pathLst>
                <a:path extrusionOk="0" fill="none" h="1" w="5633">
                  <a:moveTo>
                    <a:pt x="1" y="1"/>
                  </a:moveTo>
                  <a:lnTo>
                    <a:pt x="5632" y="1"/>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3706050" y="1970125"/>
              <a:ext cx="59825" cy="59775"/>
            </a:xfrm>
            <a:custGeom>
              <a:rect b="b" l="l" r="r" t="t"/>
              <a:pathLst>
                <a:path extrusionOk="0" fill="none" h="2391" w="2393">
                  <a:moveTo>
                    <a:pt x="2393" y="2391"/>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3706050" y="1970125"/>
              <a:ext cx="59825" cy="59775"/>
            </a:xfrm>
            <a:custGeom>
              <a:rect b="b" l="l" r="r" t="t"/>
              <a:pathLst>
                <a:path extrusionOk="0" fill="none" h="2391" w="2393">
                  <a:moveTo>
                    <a:pt x="0" y="2391"/>
                  </a:moveTo>
                  <a:lnTo>
                    <a:pt x="2393"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8"/>
          <p:cNvSpPr/>
          <p:nvPr/>
        </p:nvSpPr>
        <p:spPr>
          <a:xfrm>
            <a:off x="219100" y="4303700"/>
            <a:ext cx="992004" cy="1277224"/>
          </a:xfrm>
          <a:custGeom>
            <a:rect b="b" l="l" r="r" t="t"/>
            <a:pathLst>
              <a:path extrusionOk="0" fill="none" h="21920" w="17025">
                <a:moveTo>
                  <a:pt x="8511" y="0"/>
                </a:moveTo>
                <a:lnTo>
                  <a:pt x="8511" y="0"/>
                </a:lnTo>
                <a:cubicBezTo>
                  <a:pt x="3811" y="0"/>
                  <a:pt x="0" y="3810"/>
                  <a:pt x="0" y="8511"/>
                </a:cubicBezTo>
                <a:lnTo>
                  <a:pt x="0" y="21920"/>
                </a:lnTo>
                <a:lnTo>
                  <a:pt x="17024" y="21920"/>
                </a:lnTo>
                <a:lnTo>
                  <a:pt x="17024" y="8511"/>
                </a:lnTo>
                <a:cubicBezTo>
                  <a:pt x="17024" y="3810"/>
                  <a:pt x="13213" y="0"/>
                  <a:pt x="8511" y="0"/>
                </a:cubicBezTo>
                <a:close/>
              </a:path>
            </a:pathLst>
          </a:custGeom>
          <a:no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rot="10800000">
            <a:off x="7932888" y="-437412"/>
            <a:ext cx="992004" cy="1277224"/>
          </a:xfrm>
          <a:custGeom>
            <a:rect b="b" l="l" r="r" t="t"/>
            <a:pathLst>
              <a:path extrusionOk="0" fill="none" h="21920" w="17025">
                <a:moveTo>
                  <a:pt x="8511" y="0"/>
                </a:moveTo>
                <a:lnTo>
                  <a:pt x="8511" y="0"/>
                </a:lnTo>
                <a:cubicBezTo>
                  <a:pt x="3811" y="0"/>
                  <a:pt x="0" y="3810"/>
                  <a:pt x="0" y="8511"/>
                </a:cubicBezTo>
                <a:lnTo>
                  <a:pt x="0" y="21920"/>
                </a:lnTo>
                <a:lnTo>
                  <a:pt x="17024" y="21920"/>
                </a:lnTo>
                <a:lnTo>
                  <a:pt x="17024" y="8511"/>
                </a:lnTo>
                <a:cubicBezTo>
                  <a:pt x="17024" y="3810"/>
                  <a:pt x="13213" y="0"/>
                  <a:pt x="8511" y="0"/>
                </a:cubicBezTo>
                <a:close/>
              </a:path>
            </a:pathLst>
          </a:custGeom>
          <a:no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grpSp>
        <p:nvGrpSpPr>
          <p:cNvPr id="83" name="Google Shape;83;p9"/>
          <p:cNvGrpSpPr/>
          <p:nvPr/>
        </p:nvGrpSpPr>
        <p:grpSpPr>
          <a:xfrm>
            <a:off x="548975" y="367788"/>
            <a:ext cx="332250" cy="334425"/>
            <a:chOff x="4618500" y="3002875"/>
            <a:chExt cx="332250" cy="334425"/>
          </a:xfrm>
        </p:grpSpPr>
        <p:sp>
          <p:nvSpPr>
            <p:cNvPr id="84" name="Google Shape;84;p9"/>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9"/>
          <p:cNvGrpSpPr/>
          <p:nvPr/>
        </p:nvGrpSpPr>
        <p:grpSpPr>
          <a:xfrm>
            <a:off x="8262775" y="4441275"/>
            <a:ext cx="332250" cy="334425"/>
            <a:chOff x="4618500" y="3002875"/>
            <a:chExt cx="332250" cy="334425"/>
          </a:xfrm>
        </p:grpSpPr>
        <p:sp>
          <p:nvSpPr>
            <p:cNvPr id="90" name="Google Shape;90;p9"/>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 name="Google Shape;95;p9"/>
          <p:cNvCxnSpPr/>
          <p:nvPr/>
        </p:nvCxnSpPr>
        <p:spPr>
          <a:xfrm>
            <a:off x="714400" y="893299"/>
            <a:ext cx="0" cy="3725100"/>
          </a:xfrm>
          <a:prstGeom prst="straightConnector1">
            <a:avLst/>
          </a:prstGeom>
          <a:noFill/>
          <a:ln cap="flat" cmpd="sng" w="19050">
            <a:solidFill>
              <a:schemeClr val="accent2"/>
            </a:solidFill>
            <a:prstDash val="solid"/>
            <a:round/>
            <a:headEnd len="med" w="med" type="none"/>
            <a:tailEnd len="med" w="med" type="none"/>
          </a:ln>
        </p:spPr>
      </p:cxnSp>
      <p:cxnSp>
        <p:nvCxnSpPr>
          <p:cNvPr id="96" name="Google Shape;96;p9"/>
          <p:cNvCxnSpPr/>
          <p:nvPr/>
        </p:nvCxnSpPr>
        <p:spPr>
          <a:xfrm>
            <a:off x="8428900" y="536125"/>
            <a:ext cx="0" cy="3724800"/>
          </a:xfrm>
          <a:prstGeom prst="straightConnector1">
            <a:avLst/>
          </a:prstGeom>
          <a:noFill/>
          <a:ln cap="flat" cmpd="sng" w="19050">
            <a:solidFill>
              <a:schemeClr val="accent2"/>
            </a:solidFill>
            <a:prstDash val="solid"/>
            <a:round/>
            <a:headEnd len="med" w="med" type="none"/>
            <a:tailEnd len="med" w="med" type="none"/>
          </a:ln>
        </p:spPr>
      </p:cxnSp>
      <p:cxnSp>
        <p:nvCxnSpPr>
          <p:cNvPr id="97" name="Google Shape;97;p9"/>
          <p:cNvCxnSpPr/>
          <p:nvPr/>
        </p:nvCxnSpPr>
        <p:spPr>
          <a:xfrm>
            <a:off x="1076675" y="531025"/>
            <a:ext cx="3383100" cy="0"/>
          </a:xfrm>
          <a:prstGeom prst="straightConnector1">
            <a:avLst/>
          </a:prstGeom>
          <a:noFill/>
          <a:ln cap="flat" cmpd="sng" w="19050">
            <a:solidFill>
              <a:schemeClr val="accent2"/>
            </a:solidFill>
            <a:prstDash val="solid"/>
            <a:round/>
            <a:headEnd len="med" w="med" type="none"/>
            <a:tailEnd len="med" w="med" type="none"/>
          </a:ln>
        </p:spPr>
      </p:cxnSp>
      <p:cxnSp>
        <p:nvCxnSpPr>
          <p:cNvPr id="98" name="Google Shape;98;p9"/>
          <p:cNvCxnSpPr/>
          <p:nvPr/>
        </p:nvCxnSpPr>
        <p:spPr>
          <a:xfrm>
            <a:off x="4628150" y="4608500"/>
            <a:ext cx="3383100" cy="0"/>
          </a:xfrm>
          <a:prstGeom prst="straightConnector1">
            <a:avLst/>
          </a:prstGeom>
          <a:noFill/>
          <a:ln cap="flat" cmpd="sng" w="19050">
            <a:solidFill>
              <a:schemeClr val="accent2"/>
            </a:solidFill>
            <a:prstDash val="solid"/>
            <a:round/>
            <a:headEnd len="med" w="med" type="none"/>
            <a:tailEnd len="med" w="med" type="none"/>
          </a:ln>
        </p:spPr>
      </p:cxnSp>
      <p:sp>
        <p:nvSpPr>
          <p:cNvPr id="99" name="Google Shape;99;p9"/>
          <p:cNvSpPr txBox="1"/>
          <p:nvPr>
            <p:ph type="title"/>
          </p:nvPr>
        </p:nvSpPr>
        <p:spPr>
          <a:xfrm>
            <a:off x="979575" y="1364238"/>
            <a:ext cx="3987600" cy="674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 name="Google Shape;100;p9"/>
          <p:cNvSpPr txBox="1"/>
          <p:nvPr>
            <p:ph idx="1" type="subTitle"/>
          </p:nvPr>
        </p:nvSpPr>
        <p:spPr>
          <a:xfrm>
            <a:off x="984475" y="2143763"/>
            <a:ext cx="4013100" cy="1371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sp>
        <p:nvSpPr>
          <p:cNvPr id="102" name="Google Shape;102;p10"/>
          <p:cNvSpPr txBox="1"/>
          <p:nvPr>
            <p:ph type="title"/>
          </p:nvPr>
        </p:nvSpPr>
        <p:spPr>
          <a:xfrm>
            <a:off x="715100" y="535000"/>
            <a:ext cx="7713900" cy="686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400"/>
              <a:buNone/>
              <a:defRPr sz="2700"/>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1pPr>
            <a:lvl2pPr lvl="1"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2pPr>
            <a:lvl3pPr lvl="2"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3pPr>
            <a:lvl4pPr lvl="3"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4pPr>
            <a:lvl5pPr lvl="4"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5pPr>
            <a:lvl6pPr lvl="5"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6pPr>
            <a:lvl7pPr lvl="6"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7pPr>
            <a:lvl8pPr lvl="7"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8pPr>
            <a:lvl9pPr lvl="8"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indent="-317500" lvl="1" marL="9144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indent="-317500" lvl="2" marL="13716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indent="-317500" lvl="3" marL="18288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indent="-317500" lvl="4" marL="22860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indent="-317500" lvl="5" marL="27432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indent="-317500" lvl="6" marL="32004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indent="-317500" lvl="7" marL="36576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indent="-317500" lvl="8" marL="4114800">
              <a:lnSpc>
                <a:spcPct val="100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s://github.com/yasir-ghunaim/realtimeocl" TargetMode="External"/><Relationship Id="rId4" Type="http://schemas.openxmlformats.org/officeDocument/2006/relationships/hyperlink" Target="https://github.com/IntelLabs/continuallearning/tree/main/CLOC" TargetMode="External"/><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hyperlink" Target="https://github.com/HynDuf/KPDL-RealtimeOCL/blob/main/extract_and_preprocess_CLOC.ipynb" TargetMode="External"/><Relationship Id="rId4" Type="http://schemas.openxmlformats.org/officeDocument/2006/relationships/hyperlink" Target="https://github.com/HynDuf/KPDL-RealtimeOCL/tree/main/experiments_log" TargetMode="External"/><Relationship Id="rId5" Type="http://schemas.openxmlformats.org/officeDocument/2006/relationships/hyperlink" Target="https://github.com/HynDuf/KPDL-RealtimeOCL/tree/main/experiments_plot_CLOC" TargetMode="External"/><Relationship Id="rId6"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hyperlink" Target="https://arxiv.org/pdf/2303.11165.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2"/>
          <p:cNvSpPr txBox="1"/>
          <p:nvPr>
            <p:ph type="ctrTitle"/>
          </p:nvPr>
        </p:nvSpPr>
        <p:spPr>
          <a:xfrm>
            <a:off x="2119950" y="1274400"/>
            <a:ext cx="4904100" cy="7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latin typeface="Montserrat"/>
                <a:ea typeface="Montserrat"/>
                <a:cs typeface="Montserrat"/>
                <a:sym typeface="Montserrat"/>
              </a:rPr>
              <a:t>Báo cáo giữa kỳ</a:t>
            </a:r>
            <a:endParaRPr b="1" sz="3300">
              <a:latin typeface="Montserrat"/>
              <a:ea typeface="Montserrat"/>
              <a:cs typeface="Montserrat"/>
              <a:sym typeface="Montserrat"/>
            </a:endParaRPr>
          </a:p>
        </p:txBody>
      </p:sp>
      <p:sp>
        <p:nvSpPr>
          <p:cNvPr id="469" name="Google Shape;469;p32"/>
          <p:cNvSpPr txBox="1"/>
          <p:nvPr>
            <p:ph idx="1" type="subTitle"/>
          </p:nvPr>
        </p:nvSpPr>
        <p:spPr>
          <a:xfrm>
            <a:off x="1679550" y="3536450"/>
            <a:ext cx="5804400" cy="92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Montserrat"/>
                <a:ea typeface="Montserrat"/>
                <a:cs typeface="Montserrat"/>
                <a:sym typeface="Montserrat"/>
              </a:rPr>
              <a:t>2324I_INT3209_1</a:t>
            </a:r>
            <a:endParaRPr>
              <a:solidFill>
                <a:srgbClr val="000000"/>
              </a:solidFill>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KHAI PHÁ DỮ LIỆU</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NHÓM 5</a:t>
            </a:r>
            <a:endParaRPr>
              <a:latin typeface="Montserrat"/>
              <a:ea typeface="Montserrat"/>
              <a:cs typeface="Montserrat"/>
              <a:sym typeface="Montserrat"/>
            </a:endParaRPr>
          </a:p>
        </p:txBody>
      </p:sp>
      <p:grpSp>
        <p:nvGrpSpPr>
          <p:cNvPr id="470" name="Google Shape;470;p32"/>
          <p:cNvGrpSpPr/>
          <p:nvPr/>
        </p:nvGrpSpPr>
        <p:grpSpPr>
          <a:xfrm>
            <a:off x="2420254" y="623420"/>
            <a:ext cx="4303492" cy="392758"/>
            <a:chOff x="2420254" y="534995"/>
            <a:chExt cx="4303492" cy="392758"/>
          </a:xfrm>
        </p:grpSpPr>
        <p:grpSp>
          <p:nvGrpSpPr>
            <p:cNvPr id="471" name="Google Shape;471;p32"/>
            <p:cNvGrpSpPr/>
            <p:nvPr/>
          </p:nvGrpSpPr>
          <p:grpSpPr>
            <a:xfrm>
              <a:off x="4375682" y="534995"/>
              <a:ext cx="392680" cy="392758"/>
              <a:chOff x="4375682" y="534995"/>
              <a:chExt cx="392680" cy="392758"/>
            </a:xfrm>
          </p:grpSpPr>
          <p:sp>
            <p:nvSpPr>
              <p:cNvPr id="472" name="Google Shape;472;p32"/>
              <p:cNvSpPr/>
              <p:nvPr/>
            </p:nvSpPr>
            <p:spPr>
              <a:xfrm rot="-5400000">
                <a:off x="4571983" y="535078"/>
                <a:ext cx="78" cy="392680"/>
              </a:xfrm>
              <a:custGeom>
                <a:rect b="b" l="l" r="r" t="t"/>
                <a:pathLst>
                  <a:path extrusionOk="0" fill="none" h="5005" w="1">
                    <a:moveTo>
                      <a:pt x="1" y="5004"/>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rot="-5400000">
                <a:off x="4375638" y="731335"/>
                <a:ext cx="392758" cy="78"/>
              </a:xfrm>
              <a:custGeom>
                <a:rect b="b" l="l" r="r" t="t"/>
                <a:pathLst>
                  <a:path extrusionOk="0" fill="none" h="1" w="5006">
                    <a:moveTo>
                      <a:pt x="1" y="0"/>
                    </a:moveTo>
                    <a:lnTo>
                      <a:pt x="5005"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rot="-5400000">
                <a:off x="4509213" y="667356"/>
                <a:ext cx="128043" cy="128043"/>
              </a:xfrm>
              <a:custGeom>
                <a:rect b="b" l="l" r="r" t="t"/>
                <a:pathLst>
                  <a:path extrusionOk="0" fill="none" h="1632" w="1632">
                    <a:moveTo>
                      <a:pt x="1631" y="1631"/>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rot="-5400000">
                <a:off x="4509213" y="667356"/>
                <a:ext cx="128043" cy="128043"/>
              </a:xfrm>
              <a:custGeom>
                <a:rect b="b" l="l" r="r" t="t"/>
                <a:pathLst>
                  <a:path extrusionOk="0" fill="none" h="1632" w="1632">
                    <a:moveTo>
                      <a:pt x="1" y="1631"/>
                    </a:moveTo>
                    <a:lnTo>
                      <a:pt x="163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32"/>
            <p:cNvSpPr/>
            <p:nvPr/>
          </p:nvSpPr>
          <p:spPr>
            <a:xfrm rot="-5400000">
              <a:off x="5801635" y="-190654"/>
              <a:ext cx="78" cy="1844144"/>
            </a:xfrm>
            <a:custGeom>
              <a:rect b="b" l="l" r="r" t="t"/>
              <a:pathLst>
                <a:path extrusionOk="0" fill="none" h="23505" w="1">
                  <a:moveTo>
                    <a:pt x="1" y="23505"/>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rot="-5400000">
              <a:off x="3342326" y="-190693"/>
              <a:ext cx="78" cy="1844222"/>
            </a:xfrm>
            <a:custGeom>
              <a:rect b="b" l="l" r="r" t="t"/>
              <a:pathLst>
                <a:path extrusionOk="0" fill="none" h="23506" w="1">
                  <a:moveTo>
                    <a:pt x="1" y="23505"/>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32"/>
          <p:cNvGrpSpPr/>
          <p:nvPr/>
        </p:nvGrpSpPr>
        <p:grpSpPr>
          <a:xfrm>
            <a:off x="2420254" y="4462845"/>
            <a:ext cx="4303492" cy="392680"/>
            <a:chOff x="2420254" y="4215820"/>
            <a:chExt cx="4303492" cy="392680"/>
          </a:xfrm>
        </p:grpSpPr>
        <p:grpSp>
          <p:nvGrpSpPr>
            <p:cNvPr id="479" name="Google Shape;479;p32"/>
            <p:cNvGrpSpPr/>
            <p:nvPr/>
          </p:nvGrpSpPr>
          <p:grpSpPr>
            <a:xfrm>
              <a:off x="4375682" y="4215820"/>
              <a:ext cx="392680" cy="392680"/>
              <a:chOff x="4375682" y="4215820"/>
              <a:chExt cx="392680" cy="392680"/>
            </a:xfrm>
          </p:grpSpPr>
          <p:sp>
            <p:nvSpPr>
              <p:cNvPr id="480" name="Google Shape;480;p32"/>
              <p:cNvSpPr/>
              <p:nvPr/>
            </p:nvSpPr>
            <p:spPr>
              <a:xfrm rot="-5400000">
                <a:off x="4571983" y="4215825"/>
                <a:ext cx="78" cy="392680"/>
              </a:xfrm>
              <a:custGeom>
                <a:rect b="b" l="l" r="r" t="t"/>
                <a:pathLst>
                  <a:path extrusionOk="0" fill="none" h="5005" w="1">
                    <a:moveTo>
                      <a:pt x="1" y="5004"/>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rot="-5400000">
                <a:off x="4375677" y="4412121"/>
                <a:ext cx="392680" cy="78"/>
              </a:xfrm>
              <a:custGeom>
                <a:rect b="b" l="l" r="r" t="t"/>
                <a:pathLst>
                  <a:path extrusionOk="0" fill="none" h="1" w="5005">
                    <a:moveTo>
                      <a:pt x="1" y="0"/>
                    </a:moveTo>
                    <a:lnTo>
                      <a:pt x="5005"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rot="-5400000">
                <a:off x="4509174" y="4348063"/>
                <a:ext cx="128121" cy="128043"/>
              </a:xfrm>
              <a:custGeom>
                <a:rect b="b" l="l" r="r" t="t"/>
                <a:pathLst>
                  <a:path extrusionOk="0" fill="none" h="1632" w="1633">
                    <a:moveTo>
                      <a:pt x="1632" y="1631"/>
                    </a:moveTo>
                    <a:lnTo>
                      <a:pt x="0"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rot="-5400000">
                <a:off x="4509174" y="4348063"/>
                <a:ext cx="128121" cy="128043"/>
              </a:xfrm>
              <a:custGeom>
                <a:rect b="b" l="l" r="r" t="t"/>
                <a:pathLst>
                  <a:path extrusionOk="0" fill="none" h="1632" w="1633">
                    <a:moveTo>
                      <a:pt x="0" y="1631"/>
                    </a:moveTo>
                    <a:lnTo>
                      <a:pt x="1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2"/>
            <p:cNvSpPr/>
            <p:nvPr/>
          </p:nvSpPr>
          <p:spPr>
            <a:xfrm rot="-5400000">
              <a:off x="5801635" y="3490093"/>
              <a:ext cx="78" cy="1844144"/>
            </a:xfrm>
            <a:custGeom>
              <a:rect b="b" l="l" r="r" t="t"/>
              <a:pathLst>
                <a:path extrusionOk="0" fill="none" h="23505" w="1">
                  <a:moveTo>
                    <a:pt x="1" y="23505"/>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rot="-5400000">
              <a:off x="3342326" y="3490054"/>
              <a:ext cx="78" cy="1844222"/>
            </a:xfrm>
            <a:custGeom>
              <a:rect b="b" l="l" r="r" t="t"/>
              <a:pathLst>
                <a:path extrusionOk="0" fill="none" h="23506" w="1">
                  <a:moveTo>
                    <a:pt x="1" y="23505"/>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6" name="Google Shape;486;p32"/>
          <p:cNvPicPr preferRelativeResize="0"/>
          <p:nvPr/>
        </p:nvPicPr>
        <p:blipFill rotWithShape="1">
          <a:blip r:embed="rId3">
            <a:alphaModFix/>
          </a:blip>
          <a:srcRect b="0" l="0" r="0" t="0"/>
          <a:stretch/>
        </p:blipFill>
        <p:spPr>
          <a:xfrm>
            <a:off x="4371182" y="95195"/>
            <a:ext cx="420725" cy="421730"/>
          </a:xfrm>
          <a:prstGeom prst="rect">
            <a:avLst/>
          </a:prstGeom>
          <a:noFill/>
          <a:ln>
            <a:noFill/>
          </a:ln>
        </p:spPr>
      </p:pic>
      <p:pic>
        <p:nvPicPr>
          <p:cNvPr id="487" name="Google Shape;487;p32"/>
          <p:cNvPicPr preferRelativeResize="0"/>
          <p:nvPr/>
        </p:nvPicPr>
        <p:blipFill rotWithShape="1">
          <a:blip r:embed="rId4">
            <a:alphaModFix/>
          </a:blip>
          <a:srcRect b="0" l="0" r="0" t="0"/>
          <a:stretch/>
        </p:blipFill>
        <p:spPr>
          <a:xfrm>
            <a:off x="4991547" y="88425"/>
            <a:ext cx="425040" cy="426054"/>
          </a:xfrm>
          <a:prstGeom prst="rect">
            <a:avLst/>
          </a:prstGeom>
          <a:noFill/>
          <a:ln>
            <a:noFill/>
          </a:ln>
        </p:spPr>
      </p:pic>
      <p:pic>
        <p:nvPicPr>
          <p:cNvPr id="488" name="Google Shape;488;p32"/>
          <p:cNvPicPr preferRelativeResize="0"/>
          <p:nvPr/>
        </p:nvPicPr>
        <p:blipFill rotWithShape="1">
          <a:blip r:embed="rId5">
            <a:alphaModFix/>
          </a:blip>
          <a:srcRect b="3209" l="3462" r="63591" t="9811"/>
          <a:stretch/>
        </p:blipFill>
        <p:spPr>
          <a:xfrm>
            <a:off x="3727413" y="90590"/>
            <a:ext cx="444129" cy="423889"/>
          </a:xfrm>
          <a:prstGeom prst="rect">
            <a:avLst/>
          </a:prstGeom>
          <a:noFill/>
          <a:ln>
            <a:noFill/>
          </a:ln>
        </p:spPr>
      </p:pic>
      <p:sp>
        <p:nvSpPr>
          <p:cNvPr id="489" name="Google Shape;489;p32"/>
          <p:cNvSpPr txBox="1"/>
          <p:nvPr>
            <p:ph type="ctrTitle"/>
          </p:nvPr>
        </p:nvSpPr>
        <p:spPr>
          <a:xfrm>
            <a:off x="1444938" y="2163463"/>
            <a:ext cx="6254100" cy="125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Đề tài: Đánh giá thời gian thực trong Học Liên tục Trực tuyến (OCL): Một hy vọng mới</a:t>
            </a:r>
            <a:endParaRPr b="1" sz="25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Real-Time Evaluation for OCL</a:t>
            </a:r>
            <a:endParaRPr>
              <a:latin typeface="Montserrat Black"/>
              <a:ea typeface="Montserrat Black"/>
              <a:cs typeface="Montserrat Black"/>
              <a:sym typeface="Montserrat Black"/>
            </a:endParaRPr>
          </a:p>
        </p:txBody>
      </p:sp>
      <p:grpSp>
        <p:nvGrpSpPr>
          <p:cNvPr id="651" name="Google Shape;651;p41"/>
          <p:cNvGrpSpPr/>
          <p:nvPr/>
        </p:nvGrpSpPr>
        <p:grpSpPr>
          <a:xfrm>
            <a:off x="8262775" y="367788"/>
            <a:ext cx="332250" cy="334425"/>
            <a:chOff x="4618500" y="3002875"/>
            <a:chExt cx="332250" cy="334425"/>
          </a:xfrm>
        </p:grpSpPr>
        <p:sp>
          <p:nvSpPr>
            <p:cNvPr id="652" name="Google Shape;652;p41"/>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41"/>
          <p:cNvSpPr txBox="1"/>
          <p:nvPr>
            <p:ph idx="1" type="body"/>
          </p:nvPr>
        </p:nvSpPr>
        <p:spPr>
          <a:xfrm>
            <a:off x="720000" y="1132950"/>
            <a:ext cx="12315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Minh hoạ:</a:t>
            </a:r>
            <a:endParaRPr b="1"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658" name="Google Shape;658;p41"/>
          <p:cNvPicPr preferRelativeResize="0"/>
          <p:nvPr/>
        </p:nvPicPr>
        <p:blipFill>
          <a:blip r:embed="rId3">
            <a:alphaModFix/>
          </a:blip>
          <a:stretch>
            <a:fillRect/>
          </a:stretch>
        </p:blipFill>
        <p:spPr>
          <a:xfrm>
            <a:off x="1269738" y="1681075"/>
            <a:ext cx="6604517" cy="256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Real-Time Evaluation for OCL</a:t>
            </a:r>
            <a:endParaRPr>
              <a:latin typeface="Montserrat Black"/>
              <a:ea typeface="Montserrat Black"/>
              <a:cs typeface="Montserrat Black"/>
              <a:sym typeface="Montserrat Black"/>
            </a:endParaRPr>
          </a:p>
        </p:txBody>
      </p:sp>
      <p:grpSp>
        <p:nvGrpSpPr>
          <p:cNvPr id="664" name="Google Shape;664;p42"/>
          <p:cNvGrpSpPr/>
          <p:nvPr/>
        </p:nvGrpSpPr>
        <p:grpSpPr>
          <a:xfrm>
            <a:off x="8262775" y="367788"/>
            <a:ext cx="332250" cy="334425"/>
            <a:chOff x="4618500" y="3002875"/>
            <a:chExt cx="332250" cy="334425"/>
          </a:xfrm>
        </p:grpSpPr>
        <p:sp>
          <p:nvSpPr>
            <p:cNvPr id="665" name="Google Shape;665;p42"/>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2"/>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2"/>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2"/>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42"/>
          <p:cNvSpPr txBox="1"/>
          <p:nvPr>
            <p:ph idx="1" type="body"/>
          </p:nvPr>
        </p:nvSpPr>
        <p:spPr>
          <a:xfrm>
            <a:off x="720000" y="1132950"/>
            <a:ext cx="4399500" cy="31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Tính toán hàm </a:t>
            </a:r>
            <a:r>
              <a:rPr b="1" lang="en" sz="1500">
                <a:solidFill>
                  <a:srgbClr val="000000"/>
                </a:solidFill>
                <a:latin typeface="Open Sans"/>
                <a:ea typeface="Open Sans"/>
                <a:cs typeface="Open Sans"/>
                <a:sym typeface="Open Sans"/>
              </a:rPr>
              <a:t>C</a:t>
            </a:r>
            <a:r>
              <a:rPr b="1" baseline="-25000" lang="en" sz="1500">
                <a:solidFill>
                  <a:srgbClr val="000000"/>
                </a:solidFill>
                <a:latin typeface="Open Sans"/>
                <a:ea typeface="Open Sans"/>
                <a:cs typeface="Open Sans"/>
                <a:sym typeface="Open Sans"/>
              </a:rPr>
              <a:t>s</a:t>
            </a:r>
            <a:r>
              <a:rPr b="1" lang="en" sz="1500">
                <a:solidFill>
                  <a:schemeClr val="lt1"/>
                </a:solidFill>
                <a:latin typeface="Open Sans"/>
                <a:ea typeface="Open Sans"/>
                <a:cs typeface="Open Sans"/>
                <a:sym typeface="Open Sans"/>
              </a:rPr>
              <a:t>: </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Trước tiên, giới thiệu phương pháp OCL tối thiểu, có độ phức tạp tương đối giữa mô hình là </a:t>
            </a:r>
            <a:r>
              <a:rPr lang="en" sz="1500">
                <a:solidFill>
                  <a:srgbClr val="000000"/>
                </a:solidFill>
                <a:latin typeface="Open Sans"/>
                <a:ea typeface="Open Sans"/>
                <a:cs typeface="Open Sans"/>
                <a:sym typeface="Open Sans"/>
              </a:rPr>
              <a:t>C</a:t>
            </a:r>
            <a:r>
              <a:rPr baseline="-25000" lang="en" sz="1500">
                <a:solidFill>
                  <a:srgbClr val="000000"/>
                </a:solidFill>
                <a:latin typeface="Open Sans"/>
                <a:ea typeface="Open Sans"/>
                <a:cs typeface="Open Sans"/>
                <a:sym typeface="Open Sans"/>
              </a:rPr>
              <a:t>S</a:t>
            </a:r>
            <a:r>
              <a:rPr lang="en" sz="1500">
                <a:solidFill>
                  <a:srgbClr val="000000"/>
                </a:solidFill>
                <a:latin typeface="Open Sans"/>
                <a:ea typeface="Open Sans"/>
                <a:cs typeface="Open Sans"/>
                <a:sym typeface="Open Sans"/>
              </a:rPr>
              <a:t> = 1 (gọi là baseline). Kí hiệu là </a:t>
            </a:r>
            <a:r>
              <a:rPr b="1" lang="en" sz="1500">
                <a:solidFill>
                  <a:srgbClr val="000000"/>
                </a:solidFill>
                <a:latin typeface="Open Sans"/>
                <a:ea typeface="Open Sans"/>
                <a:cs typeface="Open Sans"/>
                <a:sym typeface="Open Sans"/>
              </a:rPr>
              <a:t>A</a:t>
            </a:r>
            <a:r>
              <a:rPr lang="en" sz="1500">
                <a:solidFill>
                  <a:srgbClr val="000000"/>
                </a:solidFill>
                <a:latin typeface="Open Sans"/>
                <a:ea typeface="Open Sans"/>
                <a:cs typeface="Open Sans"/>
                <a:sym typeface="Open Sans"/>
              </a:rPr>
              <a:t>. Cụ thể baseline sử dụng </a:t>
            </a:r>
            <a:r>
              <a:rPr i="1" lang="en" sz="1500">
                <a:solidFill>
                  <a:srgbClr val="000000"/>
                </a:solidFill>
                <a:latin typeface="Open Sans"/>
                <a:ea typeface="Open Sans"/>
                <a:cs typeface="Open Sans"/>
                <a:sym typeface="Open Sans"/>
              </a:rPr>
              <a:t>replay, </a:t>
            </a:r>
            <a:r>
              <a:rPr lang="en" sz="1500">
                <a:solidFill>
                  <a:srgbClr val="000000"/>
                </a:solidFill>
                <a:latin typeface="Open Sans"/>
                <a:ea typeface="Open Sans"/>
                <a:cs typeface="Open Sans"/>
                <a:sym typeface="Open Sans"/>
              </a:rPr>
              <a:t>lưu trữ và phát lại các mẫu đã được học gần đây.</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Sau đó, với bất kì phương pháp OCL </a:t>
            </a:r>
            <a:r>
              <a:rPr b="1" lang="en" sz="1500">
                <a:solidFill>
                  <a:srgbClr val="000000"/>
                </a:solidFill>
                <a:latin typeface="Open Sans"/>
                <a:ea typeface="Open Sans"/>
                <a:cs typeface="Open Sans"/>
                <a:sym typeface="Open Sans"/>
              </a:rPr>
              <a:t>B</a:t>
            </a:r>
            <a:r>
              <a:rPr lang="en" sz="1500">
                <a:solidFill>
                  <a:srgbClr val="000000"/>
                </a:solidFill>
                <a:latin typeface="Open Sans"/>
                <a:ea typeface="Open Sans"/>
                <a:cs typeface="Open Sans"/>
                <a:sym typeface="Open Sans"/>
              </a:rPr>
              <a:t> khác, sử dụng số lượng phép tính (FLOPs) huấn luyện tương đối giữa </a:t>
            </a:r>
            <a:r>
              <a:rPr b="1" lang="en" sz="1500">
                <a:solidFill>
                  <a:srgbClr val="000000"/>
                </a:solidFill>
                <a:latin typeface="Open Sans"/>
                <a:ea typeface="Open Sans"/>
                <a:cs typeface="Open Sans"/>
                <a:sym typeface="Open Sans"/>
              </a:rPr>
              <a:t>B </a:t>
            </a:r>
            <a:r>
              <a:rPr lang="en" sz="1500">
                <a:solidFill>
                  <a:srgbClr val="000000"/>
                </a:solidFill>
                <a:latin typeface="Open Sans"/>
                <a:ea typeface="Open Sans"/>
                <a:cs typeface="Open Sans"/>
                <a:sym typeface="Open Sans"/>
              </a:rPr>
              <a:t>và </a:t>
            </a:r>
            <a:r>
              <a:rPr b="1" lang="en" sz="1500">
                <a:solidFill>
                  <a:srgbClr val="000000"/>
                </a:solidFill>
                <a:latin typeface="Open Sans"/>
                <a:ea typeface="Open Sans"/>
                <a:cs typeface="Open Sans"/>
                <a:sym typeface="Open Sans"/>
              </a:rPr>
              <a:t>A</a:t>
            </a:r>
            <a:r>
              <a:rPr lang="en" sz="1500">
                <a:solidFill>
                  <a:srgbClr val="000000"/>
                </a:solidFill>
                <a:latin typeface="Open Sans"/>
                <a:ea typeface="Open Sans"/>
                <a:cs typeface="Open Sans"/>
                <a:sym typeface="Open Sans"/>
              </a:rPr>
              <a:t> để so sánh, từ đó suy ra độ phức tạp.</a:t>
            </a:r>
            <a:endParaRPr sz="15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b="1"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671" name="Google Shape;671;p42"/>
          <p:cNvPicPr preferRelativeResize="0"/>
          <p:nvPr/>
        </p:nvPicPr>
        <p:blipFill>
          <a:blip r:embed="rId3">
            <a:alphaModFix/>
          </a:blip>
          <a:stretch>
            <a:fillRect/>
          </a:stretch>
        </p:blipFill>
        <p:spPr>
          <a:xfrm>
            <a:off x="5119500" y="1484900"/>
            <a:ext cx="3475524" cy="248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Real-Time Evaluation for OCL</a:t>
            </a:r>
            <a:endParaRPr>
              <a:latin typeface="Montserrat Black"/>
              <a:ea typeface="Montserrat Black"/>
              <a:cs typeface="Montserrat Black"/>
              <a:sym typeface="Montserrat Black"/>
            </a:endParaRPr>
          </a:p>
        </p:txBody>
      </p:sp>
      <p:grpSp>
        <p:nvGrpSpPr>
          <p:cNvPr id="677" name="Google Shape;677;p43"/>
          <p:cNvGrpSpPr/>
          <p:nvPr/>
        </p:nvGrpSpPr>
        <p:grpSpPr>
          <a:xfrm>
            <a:off x="8262775" y="367788"/>
            <a:ext cx="332250" cy="334425"/>
            <a:chOff x="4618500" y="3002875"/>
            <a:chExt cx="332250" cy="334425"/>
          </a:xfrm>
        </p:grpSpPr>
        <p:sp>
          <p:nvSpPr>
            <p:cNvPr id="678" name="Google Shape;678;p43"/>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3"/>
          <p:cNvSpPr txBox="1"/>
          <p:nvPr>
            <p:ph idx="1" type="body"/>
          </p:nvPr>
        </p:nvSpPr>
        <p:spPr>
          <a:xfrm>
            <a:off x="720000" y="1132950"/>
            <a:ext cx="7542900" cy="31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So sánh các phương pháp OCL với </a:t>
            </a:r>
            <a:r>
              <a:rPr b="1" lang="en" sz="1500">
                <a:solidFill>
                  <a:srgbClr val="000000"/>
                </a:solidFill>
                <a:latin typeface="Open Sans"/>
                <a:ea typeface="Open Sans"/>
                <a:cs typeface="Open Sans"/>
                <a:sym typeface="Open Sans"/>
              </a:rPr>
              <a:t>C</a:t>
            </a:r>
            <a:r>
              <a:rPr b="1" baseline="-25000" lang="en" sz="1500">
                <a:solidFill>
                  <a:srgbClr val="000000"/>
                </a:solidFill>
                <a:latin typeface="Open Sans"/>
                <a:ea typeface="Open Sans"/>
                <a:cs typeface="Open Sans"/>
                <a:sym typeface="Open Sans"/>
              </a:rPr>
              <a:t>S</a:t>
            </a:r>
            <a:r>
              <a:rPr b="1" lang="en" sz="1500">
                <a:solidFill>
                  <a:schemeClr val="lt1"/>
                </a:solidFill>
                <a:latin typeface="Open Sans"/>
                <a:ea typeface="Open Sans"/>
                <a:cs typeface="Open Sans"/>
                <a:sym typeface="Open Sans"/>
              </a:rPr>
              <a:t> khác nhau:</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chemeClr val="lt1"/>
                </a:solidFill>
                <a:latin typeface="Open Sans"/>
                <a:ea typeface="Open Sans"/>
                <a:cs typeface="Open Sans"/>
                <a:sym typeface="Open Sans"/>
              </a:rPr>
              <a:t>Nhiều người cho rằng với các phương pháp có chi phí cao, có thể tối ưu và tăng tốc bằng việc sử dụng nhiều phần cứng.</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Kịch bản trên mô phỏng việc có một luồng chậm phù hợp với tốc độ của phương pháp đó</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Tuy nhiên, để hiệu quả, chúng ta nên tăng cường các phương pháp huấn luyện đơn giản và nhanh hơn để phù hợp với yêu cầu tính toán của các phương pháp phức tạp hơn</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b="1"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Experiments</a:t>
            </a:r>
            <a:endParaRPr>
              <a:latin typeface="Montserrat Black"/>
              <a:ea typeface="Montserrat Black"/>
              <a:cs typeface="Montserrat Black"/>
              <a:sym typeface="Montserrat Black"/>
            </a:endParaRPr>
          </a:p>
        </p:txBody>
      </p:sp>
      <p:grpSp>
        <p:nvGrpSpPr>
          <p:cNvPr id="689" name="Google Shape;689;p44"/>
          <p:cNvGrpSpPr/>
          <p:nvPr/>
        </p:nvGrpSpPr>
        <p:grpSpPr>
          <a:xfrm>
            <a:off x="8262775" y="367788"/>
            <a:ext cx="332250" cy="334425"/>
            <a:chOff x="4618500" y="3002875"/>
            <a:chExt cx="332250" cy="334425"/>
          </a:xfrm>
        </p:grpSpPr>
        <p:sp>
          <p:nvSpPr>
            <p:cNvPr id="690" name="Google Shape;690;p44"/>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4"/>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4"/>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4"/>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44"/>
          <p:cNvSpPr txBox="1"/>
          <p:nvPr>
            <p:ph idx="1" type="body"/>
          </p:nvPr>
        </p:nvSpPr>
        <p:spPr>
          <a:xfrm>
            <a:off x="720000" y="1132950"/>
            <a:ext cx="7542900" cy="31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Tổng quan:</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chemeClr val="lt1"/>
                </a:solidFill>
                <a:latin typeface="Open Sans"/>
                <a:ea typeface="Open Sans"/>
                <a:cs typeface="Open Sans"/>
                <a:sym typeface="Open Sans"/>
              </a:rPr>
              <a:t>So sánh các phương pháp OCL trong cài đặt đánh giá theo thời gian thực đã đề xuất, với 2 luồng tốc độ nhanh và chậm.</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Phân loại các phương pháp vào 3 nhóm chính:</a:t>
            </a:r>
            <a:endParaRPr sz="1500">
              <a:solidFill>
                <a:schemeClr val="lt1"/>
              </a:solidFill>
              <a:latin typeface="Open Sans"/>
              <a:ea typeface="Open Sans"/>
              <a:cs typeface="Open Sans"/>
              <a:sym typeface="Open Sans"/>
            </a:endParaRPr>
          </a:p>
          <a:p>
            <a:pPr indent="-323850" lvl="1" marL="9144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Regularization-based: RWalk, ACE, LwF,</a:t>
            </a:r>
            <a:endParaRPr sz="1500">
              <a:solidFill>
                <a:schemeClr val="lt1"/>
              </a:solidFill>
              <a:latin typeface="Open Sans"/>
              <a:ea typeface="Open Sans"/>
              <a:cs typeface="Open Sans"/>
              <a:sym typeface="Open Sans"/>
            </a:endParaRPr>
          </a:p>
          <a:p>
            <a:pPr indent="-323850" lvl="1" marL="9144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Learning rate scheduler: PoLRS</a:t>
            </a:r>
            <a:endParaRPr sz="1500">
              <a:solidFill>
                <a:schemeClr val="lt1"/>
              </a:solidFill>
              <a:latin typeface="Open Sans"/>
              <a:ea typeface="Open Sans"/>
              <a:cs typeface="Open Sans"/>
              <a:sym typeface="Open Sans"/>
            </a:endParaRPr>
          </a:p>
          <a:p>
            <a:pPr indent="-323850" lvl="1" marL="9144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Sampling-based: GSS, MIR</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Dataset: Sử dụng bộ dữ liệu gồm 39 triệu bức ảnh (CLOC) có dấu thời gian và nhãn không gian.</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So sánh các phương pháp bằng chỉ số Độ chính xác trung bình trực tuyến (Average Online Accuracy)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b="1"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Experiments</a:t>
            </a:r>
            <a:endParaRPr>
              <a:latin typeface="Montserrat Black"/>
              <a:ea typeface="Montserrat Black"/>
              <a:cs typeface="Montserrat Black"/>
              <a:sym typeface="Montserrat Black"/>
            </a:endParaRPr>
          </a:p>
        </p:txBody>
      </p:sp>
      <p:grpSp>
        <p:nvGrpSpPr>
          <p:cNvPr id="701" name="Google Shape;701;p45"/>
          <p:cNvGrpSpPr/>
          <p:nvPr/>
        </p:nvGrpSpPr>
        <p:grpSpPr>
          <a:xfrm>
            <a:off x="8262775" y="367788"/>
            <a:ext cx="332250" cy="334425"/>
            <a:chOff x="4618500" y="3002875"/>
            <a:chExt cx="332250" cy="334425"/>
          </a:xfrm>
        </p:grpSpPr>
        <p:sp>
          <p:nvSpPr>
            <p:cNvPr id="702" name="Google Shape;702;p45"/>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 name="Google Shape;707;p45"/>
          <p:cNvSpPr txBox="1"/>
          <p:nvPr>
            <p:ph idx="1" type="body"/>
          </p:nvPr>
        </p:nvSpPr>
        <p:spPr>
          <a:xfrm>
            <a:off x="720000" y="1132950"/>
            <a:ext cx="7542900" cy="31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Chi tiết cài đặt:</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chemeClr val="lt1"/>
                </a:solidFill>
                <a:latin typeface="Open Sans"/>
                <a:ea typeface="Open Sans"/>
                <a:cs typeface="Open Sans"/>
                <a:sym typeface="Open Sans"/>
              </a:rPr>
              <a:t>Tại mỗi bước t, </a:t>
            </a:r>
            <a:r>
              <a:rPr b="1" lang="en" sz="1500">
                <a:solidFill>
                  <a:schemeClr val="lt1"/>
                </a:solidFill>
                <a:latin typeface="Open Sans"/>
                <a:ea typeface="Open Sans"/>
                <a:cs typeface="Open Sans"/>
                <a:sym typeface="Open Sans"/>
              </a:rPr>
              <a:t>S</a:t>
            </a:r>
            <a:r>
              <a:rPr lang="en" sz="1500">
                <a:solidFill>
                  <a:schemeClr val="lt1"/>
                </a:solidFill>
                <a:latin typeface="Open Sans"/>
                <a:ea typeface="Open Sans"/>
                <a:cs typeface="Open Sans"/>
                <a:sym typeface="Open Sans"/>
              </a:rPr>
              <a:t> hiển thị một tập hình ảnh gồm 128 hình ảnh, và các phương pháp OCL mở rộng bộ huấn luyện bằng 128 hình ảnh khác được lấy mẫu từ bộ nhớ đệm.</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Sử dụng cơ sở ResNet50, huấn luyện trước ImageNet. Tỉ lệ học 5x10^-3. Kích thước bộ đệm replay là 4*10^4.</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Chi tiết xem trong phụ lục báo cáo</a:t>
            </a:r>
            <a:endParaRPr b="1"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6"/>
          <p:cNvSpPr txBox="1"/>
          <p:nvPr>
            <p:ph type="title"/>
          </p:nvPr>
        </p:nvSpPr>
        <p:spPr>
          <a:xfrm>
            <a:off x="720000" y="445025"/>
            <a:ext cx="796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 Stream: Real-Time Evaluation</a:t>
            </a:r>
            <a:endParaRPr>
              <a:latin typeface="Montserrat Black"/>
              <a:ea typeface="Montserrat Black"/>
              <a:cs typeface="Montserrat Black"/>
              <a:sym typeface="Montserrat Black"/>
            </a:endParaRPr>
          </a:p>
        </p:txBody>
      </p:sp>
      <p:grpSp>
        <p:nvGrpSpPr>
          <p:cNvPr id="713" name="Google Shape;713;p46"/>
          <p:cNvGrpSpPr/>
          <p:nvPr/>
        </p:nvGrpSpPr>
        <p:grpSpPr>
          <a:xfrm>
            <a:off x="8454750" y="242288"/>
            <a:ext cx="332250" cy="334425"/>
            <a:chOff x="4618500" y="3002875"/>
            <a:chExt cx="332250" cy="334425"/>
          </a:xfrm>
        </p:grpSpPr>
        <p:sp>
          <p:nvSpPr>
            <p:cNvPr id="714" name="Google Shape;714;p46"/>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46"/>
          <p:cNvSpPr txBox="1"/>
          <p:nvPr>
            <p:ph idx="1" type="body"/>
          </p:nvPr>
        </p:nvSpPr>
        <p:spPr>
          <a:xfrm>
            <a:off x="720000" y="1132950"/>
            <a:ext cx="7542900" cy="31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Tổng quan</a:t>
            </a:r>
            <a:r>
              <a:rPr b="1" lang="en" sz="1500">
                <a:solidFill>
                  <a:schemeClr val="lt1"/>
                </a:solidFill>
                <a:latin typeface="Open Sans"/>
                <a:ea typeface="Open Sans"/>
                <a:cs typeface="Open Sans"/>
                <a:sym typeface="Open Sans"/>
              </a:rPr>
              <a:t>:</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chemeClr val="lt1"/>
                </a:solidFill>
                <a:latin typeface="Open Sans"/>
                <a:ea typeface="Open Sans"/>
                <a:cs typeface="Open Sans"/>
                <a:sym typeface="Open Sans"/>
              </a:rPr>
              <a:t>Xem mô hình cơ sở đơn giản là ER (với độ phức tạp = 1).</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Tính toán tổng số FLOPs cần thuyết để huấn luyện ER trên tập con nhỏ của CLOC gồm </a:t>
            </a:r>
            <a:r>
              <a:rPr lang="en" sz="1500">
                <a:solidFill>
                  <a:srgbClr val="000000"/>
                </a:solidFill>
                <a:latin typeface="Open Sans"/>
                <a:ea typeface="Open Sans"/>
                <a:cs typeface="Open Sans"/>
                <a:sym typeface="Open Sans"/>
              </a:rPr>
              <a:t>10</a:t>
            </a:r>
            <a:r>
              <a:rPr baseline="30000" lang="en" sz="1500">
                <a:solidFill>
                  <a:srgbClr val="000000"/>
                </a:solidFill>
                <a:latin typeface="Open Sans"/>
                <a:ea typeface="Open Sans"/>
                <a:cs typeface="Open Sans"/>
                <a:sym typeface="Open Sans"/>
              </a:rPr>
              <a:t>3  </a:t>
            </a:r>
            <a:r>
              <a:rPr lang="en" sz="1500">
                <a:solidFill>
                  <a:srgbClr val="000000"/>
                </a:solidFill>
                <a:latin typeface="Open Sans"/>
                <a:ea typeface="Open Sans"/>
                <a:cs typeface="Open Sans"/>
                <a:sym typeface="Open Sans"/>
              </a:rPr>
              <a:t>hình ảnh, sau đó tính toán FLOP cho các phương pháp khác theo các tương tự.</a:t>
            </a:r>
            <a:endParaRPr sz="16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Ngoài ra, còn có thông số Delay, chỉ độ trễ của phương pháp, ứng với số bức ảnh mà nó bỏ qua trong quá trình học.</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Để thể hiện mức độ hiệu quả của các phương pháp, tác giả sử dụng đồ thị đường cong AOA (độ chính xác trung bình trực tuyến)</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47"/>
          <p:cNvSpPr txBox="1"/>
          <p:nvPr>
            <p:ph type="title"/>
          </p:nvPr>
        </p:nvSpPr>
        <p:spPr>
          <a:xfrm>
            <a:off x="720000" y="445025"/>
            <a:ext cx="796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 Stream: Real-Time Evaluation</a:t>
            </a:r>
            <a:endParaRPr>
              <a:latin typeface="Montserrat Black"/>
              <a:ea typeface="Montserrat Black"/>
              <a:cs typeface="Montserrat Black"/>
              <a:sym typeface="Montserrat Black"/>
            </a:endParaRPr>
          </a:p>
        </p:txBody>
      </p:sp>
      <p:grpSp>
        <p:nvGrpSpPr>
          <p:cNvPr id="725" name="Google Shape;725;p47"/>
          <p:cNvGrpSpPr/>
          <p:nvPr/>
        </p:nvGrpSpPr>
        <p:grpSpPr>
          <a:xfrm>
            <a:off x="8468300" y="257038"/>
            <a:ext cx="332250" cy="334425"/>
            <a:chOff x="4618500" y="3002875"/>
            <a:chExt cx="332250" cy="334425"/>
          </a:xfrm>
        </p:grpSpPr>
        <p:sp>
          <p:nvSpPr>
            <p:cNvPr id="726" name="Google Shape;726;p47"/>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7"/>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47"/>
          <p:cNvSpPr txBox="1"/>
          <p:nvPr>
            <p:ph idx="1" type="body"/>
          </p:nvPr>
        </p:nvSpPr>
        <p:spPr>
          <a:xfrm>
            <a:off x="720000" y="1132950"/>
            <a:ext cx="3724800" cy="31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Kết quả</a:t>
            </a:r>
            <a:r>
              <a:rPr b="1" lang="en" sz="1500">
                <a:solidFill>
                  <a:schemeClr val="lt1"/>
                </a:solidFill>
                <a:latin typeface="Open Sans"/>
                <a:ea typeface="Open Sans"/>
                <a:cs typeface="Open Sans"/>
                <a:sym typeface="Open Sans"/>
              </a:rPr>
              <a:t>:</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ER vượt trội hơn tất cả.</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AOA được xếp gần như theo thứ tự giảm dần của </a:t>
            </a:r>
            <a:r>
              <a:rPr lang="en" sz="1500">
                <a:solidFill>
                  <a:srgbClr val="000000"/>
                </a:solidFill>
                <a:latin typeface="Open Sans"/>
                <a:ea typeface="Open Sans"/>
                <a:cs typeface="Open Sans"/>
                <a:sym typeface="Open Sans"/>
              </a:rPr>
              <a:t>C</a:t>
            </a:r>
            <a:r>
              <a:rPr baseline="-25000" lang="en" sz="1500">
                <a:solidFill>
                  <a:srgbClr val="000000"/>
                </a:solidFill>
                <a:latin typeface="Open Sans"/>
                <a:ea typeface="Open Sans"/>
                <a:cs typeface="Open Sans"/>
                <a:sym typeface="Open Sans"/>
              </a:rPr>
              <a:t>S</a:t>
            </a:r>
            <a:r>
              <a:rPr lang="en" sz="1500">
                <a:solidFill>
                  <a:srgbClr val="000000"/>
                </a:solidFill>
                <a:latin typeface="Open Sans"/>
                <a:ea typeface="Open Sans"/>
                <a:cs typeface="Open Sans"/>
                <a:sym typeface="Open Sans"/>
              </a:rPr>
              <a:t>. </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Các phương pháp không hiệu quả vì không đủ khả năng theo kịp sự thay đổi phân phối.</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Kết luận được tác giả đưa ra là nên ưu tiên học hiệu quả hơn các quá trình tối ưu hóa đắt đỏ.</a:t>
            </a:r>
            <a:endParaRPr sz="15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732" name="Google Shape;732;p47"/>
          <p:cNvPicPr preferRelativeResize="0"/>
          <p:nvPr/>
        </p:nvPicPr>
        <p:blipFill>
          <a:blip r:embed="rId3">
            <a:alphaModFix/>
          </a:blip>
          <a:stretch>
            <a:fillRect/>
          </a:stretch>
        </p:blipFill>
        <p:spPr>
          <a:xfrm>
            <a:off x="4537975" y="1140300"/>
            <a:ext cx="3724800" cy="3176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8"/>
          <p:cNvSpPr txBox="1"/>
          <p:nvPr>
            <p:ph type="title"/>
          </p:nvPr>
        </p:nvSpPr>
        <p:spPr>
          <a:xfrm>
            <a:off x="720000" y="445025"/>
            <a:ext cx="796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 Stream: Real-Time Evaluation</a:t>
            </a:r>
            <a:endParaRPr>
              <a:latin typeface="Montserrat Black"/>
              <a:ea typeface="Montserrat Black"/>
              <a:cs typeface="Montserrat Black"/>
              <a:sym typeface="Montserrat Black"/>
            </a:endParaRPr>
          </a:p>
        </p:txBody>
      </p:sp>
      <p:grpSp>
        <p:nvGrpSpPr>
          <p:cNvPr id="738" name="Google Shape;738;p48"/>
          <p:cNvGrpSpPr/>
          <p:nvPr/>
        </p:nvGrpSpPr>
        <p:grpSpPr>
          <a:xfrm>
            <a:off x="8453550" y="257038"/>
            <a:ext cx="332250" cy="334425"/>
            <a:chOff x="4618500" y="3002875"/>
            <a:chExt cx="332250" cy="334425"/>
          </a:xfrm>
        </p:grpSpPr>
        <p:sp>
          <p:nvSpPr>
            <p:cNvPr id="739" name="Google Shape;739;p48"/>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48"/>
          <p:cNvSpPr txBox="1"/>
          <p:nvPr>
            <p:ph idx="1" type="body"/>
          </p:nvPr>
        </p:nvSpPr>
        <p:spPr>
          <a:xfrm>
            <a:off x="720000" y="1132950"/>
            <a:ext cx="7542900" cy="16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Training Data Normalization</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Câu hỏi: là liệu với độ trễ lớn, các tập huấn luyện ít đi thì hiệu suất giảm?</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Huấn luyện ER với độ trễ, bằng cách thêm các bước gradient descent trong mô hình. </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Gọi phiên bản này là ER</a:t>
            </a:r>
            <a:r>
              <a:rPr lang="en" sz="1500">
                <a:solidFill>
                  <a:schemeClr val="lt1"/>
                </a:solidFill>
                <a:latin typeface="Open Sans"/>
                <a:ea typeface="Open Sans"/>
                <a:cs typeface="Open Sans"/>
                <a:sym typeface="Open Sans"/>
              </a:rPr>
              <a:t>--</a:t>
            </a:r>
            <a:r>
              <a:rPr lang="en" sz="1500">
                <a:solidFill>
                  <a:schemeClr val="lt1"/>
                </a:solidFill>
                <a:latin typeface="Open Sans"/>
                <a:ea typeface="Open Sans"/>
                <a:cs typeface="Open Sans"/>
                <a:sym typeface="Open Sans"/>
              </a:rPr>
              <a:t>. Từ đó đảm bảo ER</a:t>
            </a:r>
            <a:r>
              <a:rPr lang="en" sz="1500">
                <a:solidFill>
                  <a:schemeClr val="lt1"/>
                </a:solidFill>
                <a:latin typeface="Open Sans"/>
                <a:ea typeface="Open Sans"/>
                <a:cs typeface="Open Sans"/>
                <a:sym typeface="Open Sans"/>
              </a:rPr>
              <a:t>-- được huấn luyện trên cùng số tập dữ liệu với các phương pháp khác.</a:t>
            </a:r>
            <a:r>
              <a:rPr lang="en" sz="1500">
                <a:solidFill>
                  <a:schemeClr val="lt1"/>
                </a:solidFill>
                <a:latin typeface="Open Sans"/>
                <a:ea typeface="Open Sans"/>
                <a:cs typeface="Open Sans"/>
                <a:sym typeface="Open Sans"/>
              </a:rPr>
              <a:t> </a:t>
            </a:r>
            <a:endParaRPr sz="15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9"/>
          <p:cNvSpPr txBox="1"/>
          <p:nvPr>
            <p:ph type="title"/>
          </p:nvPr>
        </p:nvSpPr>
        <p:spPr>
          <a:xfrm>
            <a:off x="720000" y="445025"/>
            <a:ext cx="796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 Stream: Real-Time Evaluation</a:t>
            </a:r>
            <a:endParaRPr>
              <a:latin typeface="Montserrat Black"/>
              <a:ea typeface="Montserrat Black"/>
              <a:cs typeface="Montserrat Black"/>
              <a:sym typeface="Montserrat Black"/>
            </a:endParaRPr>
          </a:p>
        </p:txBody>
      </p:sp>
      <p:grpSp>
        <p:nvGrpSpPr>
          <p:cNvPr id="750" name="Google Shape;750;p49"/>
          <p:cNvGrpSpPr/>
          <p:nvPr/>
        </p:nvGrpSpPr>
        <p:grpSpPr>
          <a:xfrm>
            <a:off x="8469525" y="271788"/>
            <a:ext cx="332250" cy="334425"/>
            <a:chOff x="4618500" y="3002875"/>
            <a:chExt cx="332250" cy="334425"/>
          </a:xfrm>
        </p:grpSpPr>
        <p:sp>
          <p:nvSpPr>
            <p:cNvPr id="751" name="Google Shape;751;p49"/>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49"/>
          <p:cNvSpPr txBox="1"/>
          <p:nvPr>
            <p:ph idx="1" type="body"/>
          </p:nvPr>
        </p:nvSpPr>
        <p:spPr>
          <a:xfrm>
            <a:off x="720000" y="1132950"/>
            <a:ext cx="75429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Training Data Normalization</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rgbClr val="000000"/>
                </a:solidFill>
                <a:latin typeface="Open Sans"/>
                <a:ea typeface="Open Sans"/>
                <a:cs typeface="Open Sans"/>
                <a:sym typeface="Open Sans"/>
              </a:rPr>
              <a:t>ER-- vẫn hiệu quả hơn các phương pháp khác cùng độ trễ.</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Điều này cho thấy hiệu suất suy giảm của các phương pháp OCL được xem xét không phải do số lượng ví dụ huấn luyện quan sát được ít hơn.</a:t>
            </a:r>
            <a:endParaRPr sz="15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757" name="Google Shape;757;p49"/>
          <p:cNvPicPr preferRelativeResize="0"/>
          <p:nvPr/>
        </p:nvPicPr>
        <p:blipFill>
          <a:blip r:embed="rId3">
            <a:alphaModFix/>
          </a:blip>
          <a:stretch>
            <a:fillRect/>
          </a:stretch>
        </p:blipFill>
        <p:spPr>
          <a:xfrm>
            <a:off x="789500" y="2361075"/>
            <a:ext cx="7403900" cy="219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0"/>
          <p:cNvSpPr txBox="1"/>
          <p:nvPr>
            <p:ph type="title"/>
          </p:nvPr>
        </p:nvSpPr>
        <p:spPr>
          <a:xfrm>
            <a:off x="720000" y="445025"/>
            <a:ext cx="796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Slow Stream: Complexity Normalization</a:t>
            </a:r>
            <a:endParaRPr sz="2100">
              <a:latin typeface="Montserrat Black"/>
              <a:ea typeface="Montserrat Black"/>
              <a:cs typeface="Montserrat Black"/>
              <a:sym typeface="Montserrat Black"/>
            </a:endParaRPr>
          </a:p>
        </p:txBody>
      </p:sp>
      <p:grpSp>
        <p:nvGrpSpPr>
          <p:cNvPr id="763" name="Google Shape;763;p50"/>
          <p:cNvGrpSpPr/>
          <p:nvPr/>
        </p:nvGrpSpPr>
        <p:grpSpPr>
          <a:xfrm>
            <a:off x="8617200" y="183213"/>
            <a:ext cx="332250" cy="334425"/>
            <a:chOff x="4618500" y="3002875"/>
            <a:chExt cx="332250" cy="334425"/>
          </a:xfrm>
        </p:grpSpPr>
        <p:sp>
          <p:nvSpPr>
            <p:cNvPr id="764" name="Google Shape;764;p50"/>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50"/>
          <p:cNvSpPr txBox="1"/>
          <p:nvPr>
            <p:ph idx="1" type="body"/>
          </p:nvPr>
        </p:nvSpPr>
        <p:spPr>
          <a:xfrm>
            <a:off x="720000" y="1132950"/>
            <a:ext cx="7542900" cy="33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Tổng quan:</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rgbClr val="000000"/>
                </a:solidFill>
                <a:latin typeface="Open Sans"/>
                <a:ea typeface="Open Sans"/>
                <a:cs typeface="Open Sans"/>
                <a:sym typeface="Open Sans"/>
              </a:rPr>
              <a:t>Xem xét các luồng chạy chậm giống với các phương pháp OCL đắt đỏ hơn.</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Đặt ra câu hỏi rằng các phương pháp hoạt động như thế nào nếu luồng có cùng tốc độ với độ phức tạp của chúng.</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Đưa ra ER++, thêm một số vòng lặp, để huấn luyện thêm với tập dữ liệu, từ đó phù hợp với độ phức tạp của phương pháp so sánh.</a:t>
            </a:r>
            <a:endParaRPr sz="15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3"/>
          <p:cNvSpPr txBox="1"/>
          <p:nvPr>
            <p:ph type="title"/>
          </p:nvPr>
        </p:nvSpPr>
        <p:spPr>
          <a:xfrm>
            <a:off x="1683300" y="365400"/>
            <a:ext cx="5777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Danh </a:t>
            </a:r>
            <a:r>
              <a:rPr lang="en"/>
              <a:t>sách</a:t>
            </a:r>
            <a:r>
              <a:rPr lang="en"/>
              <a:t> </a:t>
            </a:r>
            <a:r>
              <a:rPr lang="en">
                <a:latin typeface="Montserrat Black"/>
                <a:ea typeface="Montserrat Black"/>
                <a:cs typeface="Montserrat Black"/>
                <a:sym typeface="Montserrat Black"/>
              </a:rPr>
              <a:t>thành viên</a:t>
            </a:r>
            <a:endParaRPr>
              <a:latin typeface="Montserrat Black"/>
              <a:ea typeface="Montserrat Black"/>
              <a:cs typeface="Montserrat Black"/>
              <a:sym typeface="Montserrat Black"/>
            </a:endParaRPr>
          </a:p>
        </p:txBody>
      </p:sp>
      <p:cxnSp>
        <p:nvCxnSpPr>
          <p:cNvPr id="495" name="Google Shape;495;p33"/>
          <p:cNvCxnSpPr/>
          <p:nvPr/>
        </p:nvCxnSpPr>
        <p:spPr>
          <a:xfrm>
            <a:off x="1687075" y="3973650"/>
            <a:ext cx="1813500" cy="0"/>
          </a:xfrm>
          <a:prstGeom prst="straightConnector1">
            <a:avLst/>
          </a:prstGeom>
          <a:noFill/>
          <a:ln cap="rnd" cmpd="sng" w="28575">
            <a:solidFill>
              <a:schemeClr val="dk2"/>
            </a:solidFill>
            <a:prstDash val="solid"/>
            <a:round/>
            <a:headEnd len="med" w="med" type="none"/>
            <a:tailEnd len="med" w="med" type="none"/>
          </a:ln>
        </p:spPr>
      </p:cxnSp>
      <p:sp>
        <p:nvSpPr>
          <p:cNvPr id="496" name="Google Shape;496;p33"/>
          <p:cNvSpPr txBox="1"/>
          <p:nvPr/>
        </p:nvSpPr>
        <p:spPr>
          <a:xfrm>
            <a:off x="1625650" y="2072600"/>
            <a:ext cx="2319600" cy="46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Huỳnh Tiến Dũng</a:t>
            </a:r>
            <a:endParaRPr b="1" sz="1800">
              <a:solidFill>
                <a:schemeClr val="lt1"/>
              </a:solidFill>
              <a:latin typeface="Montserrat"/>
              <a:ea typeface="Montserrat"/>
              <a:cs typeface="Montserrat"/>
              <a:sym typeface="Montserrat"/>
            </a:endParaRPr>
          </a:p>
        </p:txBody>
      </p:sp>
      <p:sp>
        <p:nvSpPr>
          <p:cNvPr id="497" name="Google Shape;497;p33"/>
          <p:cNvSpPr txBox="1"/>
          <p:nvPr/>
        </p:nvSpPr>
        <p:spPr>
          <a:xfrm>
            <a:off x="1625650" y="2480775"/>
            <a:ext cx="1643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MSV: </a:t>
            </a:r>
            <a:r>
              <a:rPr b="1" lang="en">
                <a:solidFill>
                  <a:schemeClr val="lt1"/>
                </a:solidFill>
                <a:latin typeface="Montserrat"/>
                <a:ea typeface="Montserrat"/>
                <a:cs typeface="Montserrat"/>
                <a:sym typeface="Montserrat"/>
              </a:rPr>
              <a:t>21020007</a:t>
            </a:r>
            <a:endParaRPr b="1">
              <a:solidFill>
                <a:schemeClr val="lt1"/>
              </a:solidFill>
              <a:latin typeface="Montserrat"/>
              <a:ea typeface="Montserrat"/>
              <a:cs typeface="Montserrat"/>
              <a:sym typeface="Montserrat"/>
            </a:endParaRPr>
          </a:p>
        </p:txBody>
      </p:sp>
      <p:cxnSp>
        <p:nvCxnSpPr>
          <p:cNvPr id="498" name="Google Shape;498;p33"/>
          <p:cNvCxnSpPr/>
          <p:nvPr/>
        </p:nvCxnSpPr>
        <p:spPr>
          <a:xfrm rot="10800000">
            <a:off x="1711725" y="2485525"/>
            <a:ext cx="2079900" cy="0"/>
          </a:xfrm>
          <a:prstGeom prst="straightConnector1">
            <a:avLst/>
          </a:prstGeom>
          <a:noFill/>
          <a:ln cap="rnd" cmpd="sng" w="28575">
            <a:solidFill>
              <a:schemeClr val="accent2"/>
            </a:solidFill>
            <a:prstDash val="solid"/>
            <a:round/>
            <a:headEnd len="med" w="med" type="none"/>
            <a:tailEnd len="med" w="med" type="none"/>
          </a:ln>
        </p:spPr>
      </p:cxnSp>
      <p:sp>
        <p:nvSpPr>
          <p:cNvPr id="499" name="Google Shape;499;p33"/>
          <p:cNvSpPr txBox="1"/>
          <p:nvPr/>
        </p:nvSpPr>
        <p:spPr>
          <a:xfrm>
            <a:off x="1625650" y="2794825"/>
            <a:ext cx="1643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Trưởng nhóm</a:t>
            </a:r>
            <a:endParaRPr>
              <a:solidFill>
                <a:schemeClr val="lt1"/>
              </a:solidFill>
              <a:latin typeface="Montserrat"/>
              <a:ea typeface="Montserrat"/>
              <a:cs typeface="Montserrat"/>
              <a:sym typeface="Montserrat"/>
            </a:endParaRPr>
          </a:p>
        </p:txBody>
      </p:sp>
      <p:sp>
        <p:nvSpPr>
          <p:cNvPr id="500" name="Google Shape;500;p33"/>
          <p:cNvSpPr txBox="1"/>
          <p:nvPr/>
        </p:nvSpPr>
        <p:spPr>
          <a:xfrm>
            <a:off x="4947650" y="2072600"/>
            <a:ext cx="2570700" cy="46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Phạm Gia Việt Anh</a:t>
            </a:r>
            <a:endParaRPr b="1" sz="1800">
              <a:solidFill>
                <a:schemeClr val="lt1"/>
              </a:solidFill>
              <a:latin typeface="Montserrat"/>
              <a:ea typeface="Montserrat"/>
              <a:cs typeface="Montserrat"/>
              <a:sym typeface="Montserrat"/>
            </a:endParaRPr>
          </a:p>
        </p:txBody>
      </p:sp>
      <p:sp>
        <p:nvSpPr>
          <p:cNvPr id="501" name="Google Shape;501;p33"/>
          <p:cNvSpPr txBox="1"/>
          <p:nvPr/>
        </p:nvSpPr>
        <p:spPr>
          <a:xfrm>
            <a:off x="4947650" y="2480775"/>
            <a:ext cx="1643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MSV: </a:t>
            </a:r>
            <a:r>
              <a:rPr b="1" lang="en">
                <a:solidFill>
                  <a:schemeClr val="lt1"/>
                </a:solidFill>
                <a:latin typeface="Montserrat"/>
                <a:ea typeface="Montserrat"/>
                <a:cs typeface="Montserrat"/>
                <a:sym typeface="Montserrat"/>
              </a:rPr>
              <a:t>21020051</a:t>
            </a:r>
            <a:endParaRPr b="1">
              <a:solidFill>
                <a:schemeClr val="lt1"/>
              </a:solidFill>
              <a:latin typeface="Montserrat"/>
              <a:ea typeface="Montserrat"/>
              <a:cs typeface="Montserrat"/>
              <a:sym typeface="Montserrat"/>
            </a:endParaRPr>
          </a:p>
        </p:txBody>
      </p:sp>
      <p:sp>
        <p:nvSpPr>
          <p:cNvPr id="502" name="Google Shape;502;p33"/>
          <p:cNvSpPr txBox="1"/>
          <p:nvPr/>
        </p:nvSpPr>
        <p:spPr>
          <a:xfrm>
            <a:off x="4947650" y="2794825"/>
            <a:ext cx="13914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T</a:t>
            </a:r>
            <a:r>
              <a:rPr lang="en">
                <a:solidFill>
                  <a:schemeClr val="lt1"/>
                </a:solidFill>
                <a:latin typeface="Montserrat"/>
                <a:ea typeface="Montserrat"/>
                <a:cs typeface="Montserrat"/>
                <a:sym typeface="Montserrat"/>
              </a:rPr>
              <a:t>hành viên</a:t>
            </a:r>
            <a:endParaRPr>
              <a:solidFill>
                <a:schemeClr val="lt1"/>
              </a:solidFill>
              <a:latin typeface="Montserrat"/>
              <a:ea typeface="Montserrat"/>
              <a:cs typeface="Montserrat"/>
              <a:sym typeface="Montserrat"/>
            </a:endParaRPr>
          </a:p>
        </p:txBody>
      </p:sp>
      <p:sp>
        <p:nvSpPr>
          <p:cNvPr id="503" name="Google Shape;503;p33"/>
          <p:cNvSpPr txBox="1"/>
          <p:nvPr/>
        </p:nvSpPr>
        <p:spPr>
          <a:xfrm>
            <a:off x="1625650" y="3545050"/>
            <a:ext cx="1880400" cy="46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Vũ Quốc Tuấn</a:t>
            </a:r>
            <a:endParaRPr b="1" sz="1800">
              <a:solidFill>
                <a:schemeClr val="lt1"/>
              </a:solidFill>
              <a:latin typeface="Montserrat"/>
              <a:ea typeface="Montserrat"/>
              <a:cs typeface="Montserrat"/>
              <a:sym typeface="Montserrat"/>
            </a:endParaRPr>
          </a:p>
        </p:txBody>
      </p:sp>
      <p:sp>
        <p:nvSpPr>
          <p:cNvPr id="504" name="Google Shape;504;p33"/>
          <p:cNvSpPr txBox="1"/>
          <p:nvPr/>
        </p:nvSpPr>
        <p:spPr>
          <a:xfrm>
            <a:off x="1625650" y="3934800"/>
            <a:ext cx="17055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MSV: </a:t>
            </a:r>
            <a:r>
              <a:rPr b="1" lang="en">
                <a:solidFill>
                  <a:schemeClr val="lt1"/>
                </a:solidFill>
                <a:latin typeface="Montserrat"/>
                <a:ea typeface="Montserrat"/>
                <a:cs typeface="Montserrat"/>
                <a:sym typeface="Montserrat"/>
              </a:rPr>
              <a:t>21020033</a:t>
            </a:r>
            <a:endParaRPr b="1">
              <a:solidFill>
                <a:schemeClr val="lt1"/>
              </a:solidFill>
              <a:latin typeface="Montserrat"/>
              <a:ea typeface="Montserrat"/>
              <a:cs typeface="Montserrat"/>
              <a:sym typeface="Montserrat"/>
            </a:endParaRPr>
          </a:p>
        </p:txBody>
      </p:sp>
      <p:sp>
        <p:nvSpPr>
          <p:cNvPr id="505" name="Google Shape;505;p33"/>
          <p:cNvSpPr txBox="1"/>
          <p:nvPr/>
        </p:nvSpPr>
        <p:spPr>
          <a:xfrm>
            <a:off x="1625650" y="4248850"/>
            <a:ext cx="13515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Thành viên</a:t>
            </a:r>
            <a:endParaRPr>
              <a:solidFill>
                <a:schemeClr val="lt1"/>
              </a:solidFill>
              <a:latin typeface="Montserrat"/>
              <a:ea typeface="Montserrat"/>
              <a:cs typeface="Montserrat"/>
              <a:sym typeface="Montserrat"/>
            </a:endParaRPr>
          </a:p>
        </p:txBody>
      </p:sp>
      <p:cxnSp>
        <p:nvCxnSpPr>
          <p:cNvPr id="506" name="Google Shape;506;p33"/>
          <p:cNvCxnSpPr/>
          <p:nvPr/>
        </p:nvCxnSpPr>
        <p:spPr>
          <a:xfrm rot="10800000">
            <a:off x="5011000" y="2485525"/>
            <a:ext cx="2361600" cy="0"/>
          </a:xfrm>
          <a:prstGeom prst="straightConnector1">
            <a:avLst/>
          </a:prstGeom>
          <a:noFill/>
          <a:ln cap="rnd" cmpd="sng" w="28575">
            <a:solidFill>
              <a:schemeClr val="accent1"/>
            </a:solidFill>
            <a:prstDash val="solid"/>
            <a:round/>
            <a:headEnd len="med" w="med" type="none"/>
            <a:tailEnd len="med" w="med" type="none"/>
          </a:ln>
        </p:spPr>
      </p:cxnSp>
      <p:sp>
        <p:nvSpPr>
          <p:cNvPr id="507" name="Google Shape;507;p33"/>
          <p:cNvSpPr txBox="1"/>
          <p:nvPr>
            <p:ph type="title"/>
          </p:nvPr>
        </p:nvSpPr>
        <p:spPr>
          <a:xfrm>
            <a:off x="3412200" y="1295750"/>
            <a:ext cx="2319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Nhóm</a:t>
            </a:r>
            <a:r>
              <a:rPr lang="en" sz="3000"/>
              <a:t> </a:t>
            </a:r>
            <a:r>
              <a:rPr lang="en" sz="3000">
                <a:latin typeface="Montserrat Black"/>
                <a:ea typeface="Montserrat Black"/>
                <a:cs typeface="Montserrat Black"/>
                <a:sym typeface="Montserrat Black"/>
              </a:rPr>
              <a:t>5</a:t>
            </a:r>
            <a:endParaRPr sz="3000">
              <a:latin typeface="Montserrat Black"/>
              <a:ea typeface="Montserrat Black"/>
              <a:cs typeface="Montserrat Black"/>
              <a:sym typeface="Montserrat Black"/>
            </a:endParaRPr>
          </a:p>
        </p:txBody>
      </p:sp>
      <p:cxnSp>
        <p:nvCxnSpPr>
          <p:cNvPr id="508" name="Google Shape;508;p33"/>
          <p:cNvCxnSpPr/>
          <p:nvPr/>
        </p:nvCxnSpPr>
        <p:spPr>
          <a:xfrm>
            <a:off x="3238650" y="927450"/>
            <a:ext cx="26667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1"/>
          <p:cNvSpPr txBox="1"/>
          <p:nvPr>
            <p:ph type="title"/>
          </p:nvPr>
        </p:nvSpPr>
        <p:spPr>
          <a:xfrm>
            <a:off x="720000" y="445025"/>
            <a:ext cx="796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Slow Stream: Complexity Normalization</a:t>
            </a:r>
            <a:endParaRPr sz="2100">
              <a:latin typeface="Montserrat Black"/>
              <a:ea typeface="Montserrat Black"/>
              <a:cs typeface="Montserrat Black"/>
              <a:sym typeface="Montserrat Black"/>
            </a:endParaRPr>
          </a:p>
        </p:txBody>
      </p:sp>
      <p:grpSp>
        <p:nvGrpSpPr>
          <p:cNvPr id="775" name="Google Shape;775;p51"/>
          <p:cNvGrpSpPr/>
          <p:nvPr/>
        </p:nvGrpSpPr>
        <p:grpSpPr>
          <a:xfrm>
            <a:off x="8685000" y="153663"/>
            <a:ext cx="332250" cy="334425"/>
            <a:chOff x="4618500" y="3002875"/>
            <a:chExt cx="332250" cy="334425"/>
          </a:xfrm>
        </p:grpSpPr>
        <p:sp>
          <p:nvSpPr>
            <p:cNvPr id="776" name="Google Shape;776;p51"/>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1"/>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1"/>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51"/>
          <p:cNvSpPr txBox="1"/>
          <p:nvPr>
            <p:ph idx="1" type="body"/>
          </p:nvPr>
        </p:nvSpPr>
        <p:spPr>
          <a:xfrm>
            <a:off x="720000" y="1132950"/>
            <a:ext cx="7542900" cy="33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Kết quả</a:t>
            </a:r>
            <a:r>
              <a:rPr b="1" lang="en" sz="1500">
                <a:solidFill>
                  <a:schemeClr val="lt1"/>
                </a:solidFill>
                <a:latin typeface="Open Sans"/>
                <a:ea typeface="Open Sans"/>
                <a:cs typeface="Open Sans"/>
                <a:sym typeface="Open Sans"/>
              </a:rPr>
              <a:t>:</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ER++ vượt trội hơn tất cả các phương pháp.</a:t>
            </a:r>
            <a:endParaRPr sz="15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782" name="Google Shape;782;p51"/>
          <p:cNvPicPr preferRelativeResize="0"/>
          <p:nvPr/>
        </p:nvPicPr>
        <p:blipFill rotWithShape="1">
          <a:blip r:embed="rId3">
            <a:alphaModFix/>
          </a:blip>
          <a:srcRect b="0" l="2728" r="4162" t="9950"/>
          <a:stretch/>
        </p:blipFill>
        <p:spPr>
          <a:xfrm>
            <a:off x="800550" y="2071426"/>
            <a:ext cx="7542900" cy="20965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2"/>
          <p:cNvSpPr txBox="1"/>
          <p:nvPr>
            <p:ph type="title"/>
          </p:nvPr>
        </p:nvSpPr>
        <p:spPr>
          <a:xfrm>
            <a:off x="720000" y="445025"/>
            <a:ext cx="796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Slow Stream: Complexity Normalization</a:t>
            </a:r>
            <a:endParaRPr sz="2100">
              <a:latin typeface="Montserrat Black"/>
              <a:ea typeface="Montserrat Black"/>
              <a:cs typeface="Montserrat Black"/>
              <a:sym typeface="Montserrat Black"/>
            </a:endParaRPr>
          </a:p>
        </p:txBody>
      </p:sp>
      <p:grpSp>
        <p:nvGrpSpPr>
          <p:cNvPr id="788" name="Google Shape;788;p52"/>
          <p:cNvGrpSpPr/>
          <p:nvPr/>
        </p:nvGrpSpPr>
        <p:grpSpPr>
          <a:xfrm>
            <a:off x="8654100" y="153663"/>
            <a:ext cx="332250" cy="334425"/>
            <a:chOff x="4618500" y="3002875"/>
            <a:chExt cx="332250" cy="334425"/>
          </a:xfrm>
        </p:grpSpPr>
        <p:sp>
          <p:nvSpPr>
            <p:cNvPr id="789" name="Google Shape;789;p52"/>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2"/>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2"/>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2"/>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2"/>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52"/>
          <p:cNvSpPr txBox="1"/>
          <p:nvPr>
            <p:ph idx="1" type="body"/>
          </p:nvPr>
        </p:nvSpPr>
        <p:spPr>
          <a:xfrm>
            <a:off x="720000" y="1132950"/>
            <a:ext cx="3773100" cy="33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Ảnh hưởng của bộ nhớ</a:t>
            </a:r>
            <a:r>
              <a:rPr b="1" lang="en" sz="1500">
                <a:solidFill>
                  <a:schemeClr val="lt1"/>
                </a:solidFill>
                <a:latin typeface="Open Sans"/>
                <a:ea typeface="Open Sans"/>
                <a:cs typeface="Open Sans"/>
                <a:sym typeface="Open Sans"/>
              </a:rPr>
              <a:t>:</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Tác giả tiến hành chạy các phương pháp với bộ nhớ khác nhau, với luồng chạy nhanh và bộ nhớ thay đổi đến </a:t>
            </a:r>
            <a:r>
              <a:rPr lang="en">
                <a:solidFill>
                  <a:srgbClr val="000000"/>
                </a:solidFill>
                <a:latin typeface="Arial"/>
                <a:ea typeface="Arial"/>
                <a:cs typeface="Arial"/>
                <a:sym typeface="Arial"/>
              </a:rPr>
              <a:t>1x10</a:t>
            </a:r>
            <a:r>
              <a:rPr baseline="30000" lang="en">
                <a:solidFill>
                  <a:srgbClr val="000000"/>
                </a:solidFill>
                <a:latin typeface="Arial"/>
                <a:ea typeface="Arial"/>
                <a:cs typeface="Arial"/>
                <a:sym typeface="Arial"/>
              </a:rPr>
              <a:t>4 </a:t>
            </a:r>
            <a:r>
              <a:rPr lang="en" sz="1500">
                <a:solidFill>
                  <a:srgbClr val="000000"/>
                </a:solidFill>
                <a:latin typeface="Open Sans"/>
                <a:ea typeface="Open Sans"/>
                <a:cs typeface="Open Sans"/>
                <a:sym typeface="Open Sans"/>
              </a:rPr>
              <a:t>, </a:t>
            </a:r>
            <a:r>
              <a:rPr lang="en">
                <a:solidFill>
                  <a:srgbClr val="000000"/>
                </a:solidFill>
                <a:latin typeface="Arial"/>
                <a:ea typeface="Arial"/>
                <a:cs typeface="Arial"/>
                <a:sym typeface="Arial"/>
              </a:rPr>
              <a:t>2x10</a:t>
            </a:r>
            <a:r>
              <a:rPr baseline="30000" lang="en">
                <a:solidFill>
                  <a:srgbClr val="000000"/>
                </a:solidFill>
                <a:latin typeface="Arial"/>
                <a:ea typeface="Arial"/>
                <a:cs typeface="Arial"/>
                <a:sym typeface="Arial"/>
              </a:rPr>
              <a:t>4 </a:t>
            </a:r>
            <a:r>
              <a:rPr lang="en" sz="1500">
                <a:solidFill>
                  <a:srgbClr val="000000"/>
                </a:solidFill>
                <a:latin typeface="Open Sans"/>
                <a:ea typeface="Open Sans"/>
                <a:cs typeface="Open Sans"/>
                <a:sym typeface="Open Sans"/>
              </a:rPr>
              <a:t>đến </a:t>
            </a:r>
            <a:r>
              <a:rPr lang="en">
                <a:solidFill>
                  <a:srgbClr val="000000"/>
                </a:solidFill>
                <a:latin typeface="Arial"/>
                <a:ea typeface="Arial"/>
                <a:cs typeface="Arial"/>
                <a:sym typeface="Arial"/>
              </a:rPr>
              <a:t>4x10</a:t>
            </a:r>
            <a:r>
              <a:rPr baseline="30000" lang="en">
                <a:solidFill>
                  <a:srgbClr val="000000"/>
                </a:solidFill>
                <a:latin typeface="Arial"/>
                <a:ea typeface="Arial"/>
                <a:cs typeface="Arial"/>
                <a:sym typeface="Arial"/>
              </a:rPr>
              <a:t>4  </a:t>
            </a:r>
            <a:r>
              <a:rPr lang="en">
                <a:solidFill>
                  <a:srgbClr val="000000"/>
                </a:solidFill>
                <a:latin typeface="Arial"/>
                <a:ea typeface="Arial"/>
                <a:cs typeface="Arial"/>
                <a:sym typeface="Arial"/>
              </a:rPr>
              <a:t>mẫu. </a:t>
            </a:r>
            <a:endParaRPr>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Kết quả ở hình bên</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Nhận xét rằng kích thước bộ nhớ lớn hơn dẫn đến độ chính xác cao hơn trên tất cả các phương pháp.</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Open Sans"/>
                <a:ea typeface="Open Sans"/>
                <a:cs typeface="Open Sans"/>
                <a:sym typeface="Open Sans"/>
              </a:rPr>
              <a:t>Đáng chú ý, các phương pháp có độ phức tạp nhỏ hơn thường có độ chính xác lớn hơn</a:t>
            </a:r>
            <a:r>
              <a:rPr lang="en" sz="1500">
                <a:solidFill>
                  <a:srgbClr val="000000"/>
                </a:solidFill>
                <a:latin typeface="Arial"/>
                <a:ea typeface="Arial"/>
                <a:cs typeface="Arial"/>
                <a:sym typeface="Arial"/>
              </a:rPr>
              <a:t>.</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795" name="Google Shape;795;p52"/>
          <p:cNvPicPr preferRelativeResize="0"/>
          <p:nvPr/>
        </p:nvPicPr>
        <p:blipFill rotWithShape="1">
          <a:blip r:embed="rId3">
            <a:alphaModFix/>
          </a:blip>
          <a:srcRect b="0" l="13120" r="11607" t="0"/>
          <a:stretch/>
        </p:blipFill>
        <p:spPr>
          <a:xfrm>
            <a:off x="4829350" y="1396250"/>
            <a:ext cx="3594650" cy="2773400"/>
          </a:xfrm>
          <a:prstGeom prst="rect">
            <a:avLst/>
          </a:prstGeom>
          <a:noFill/>
          <a:ln cap="flat" cmpd="sng" w="88900">
            <a:solidFill>
              <a:srgbClr val="FFFFFF"/>
            </a:solidFill>
            <a:prstDash val="solid"/>
            <a:miter lim="8000"/>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3"/>
          <p:cNvSpPr txBox="1"/>
          <p:nvPr>
            <p:ph type="title"/>
          </p:nvPr>
        </p:nvSpPr>
        <p:spPr>
          <a:xfrm>
            <a:off x="720000" y="445025"/>
            <a:ext cx="7965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Kết luận</a:t>
            </a:r>
            <a:endParaRPr sz="2100">
              <a:latin typeface="Montserrat Black"/>
              <a:ea typeface="Montserrat Black"/>
              <a:cs typeface="Montserrat Black"/>
              <a:sym typeface="Montserrat Black"/>
            </a:endParaRPr>
          </a:p>
        </p:txBody>
      </p:sp>
      <p:grpSp>
        <p:nvGrpSpPr>
          <p:cNvPr id="801" name="Google Shape;801;p53"/>
          <p:cNvGrpSpPr/>
          <p:nvPr/>
        </p:nvGrpSpPr>
        <p:grpSpPr>
          <a:xfrm>
            <a:off x="8654100" y="153663"/>
            <a:ext cx="332250" cy="334425"/>
            <a:chOff x="4618500" y="3002875"/>
            <a:chExt cx="332250" cy="334425"/>
          </a:xfrm>
        </p:grpSpPr>
        <p:sp>
          <p:nvSpPr>
            <p:cNvPr id="802" name="Google Shape;802;p53"/>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53"/>
          <p:cNvSpPr txBox="1"/>
          <p:nvPr>
            <p:ph idx="1" type="body"/>
          </p:nvPr>
        </p:nvSpPr>
        <p:spPr>
          <a:xfrm>
            <a:off x="720000" y="1132950"/>
            <a:ext cx="7704000" cy="33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Kết quả của tác cho thấy, trong cài đặt này, tất cả các phương pháp được xem xét đều kém hơn so với cơ sở ER.</a:t>
            </a: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Open Sans"/>
                <a:ea typeface="Open Sans"/>
                <a:cs typeface="Open Sans"/>
                <a:sym typeface="Open Sans"/>
              </a:rPr>
              <a:t>Độ phức tạp huấn luyện là quan trọng so với các phương pháp OCL.</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54"/>
          <p:cNvSpPr txBox="1"/>
          <p:nvPr>
            <p:ph type="title"/>
          </p:nvPr>
        </p:nvSpPr>
        <p:spPr>
          <a:xfrm>
            <a:off x="715100" y="1739075"/>
            <a:ext cx="77139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Quá trình</a:t>
            </a:r>
            <a:br>
              <a:rPr lang="en"/>
            </a:br>
            <a:r>
              <a:rPr lang="en">
                <a:latin typeface="Montserrat Black"/>
                <a:ea typeface="Montserrat Black"/>
                <a:cs typeface="Montserrat Black"/>
                <a:sym typeface="Montserrat Black"/>
              </a:rPr>
              <a:t>thực nghiệm</a:t>
            </a:r>
            <a:endParaRPr>
              <a:latin typeface="Montserrat Black"/>
              <a:ea typeface="Montserrat Black"/>
              <a:cs typeface="Montserrat Black"/>
              <a:sym typeface="Montserrat Black"/>
            </a:endParaRPr>
          </a:p>
        </p:txBody>
      </p:sp>
      <p:sp>
        <p:nvSpPr>
          <p:cNvPr id="813" name="Google Shape;813;p54"/>
          <p:cNvSpPr txBox="1"/>
          <p:nvPr>
            <p:ph idx="2" type="title"/>
          </p:nvPr>
        </p:nvSpPr>
        <p:spPr>
          <a:xfrm>
            <a:off x="2996550" y="1005800"/>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814" name="Google Shape;814;p54"/>
          <p:cNvGrpSpPr/>
          <p:nvPr/>
        </p:nvGrpSpPr>
        <p:grpSpPr>
          <a:xfrm rot="-5400000">
            <a:off x="4327887" y="1049243"/>
            <a:ext cx="488225" cy="5350538"/>
            <a:chOff x="6083600" y="3072400"/>
            <a:chExt cx="125125" cy="1371300"/>
          </a:xfrm>
        </p:grpSpPr>
        <p:sp>
          <p:nvSpPr>
            <p:cNvPr id="815" name="Google Shape;815;p54"/>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6146150" y="3856075"/>
              <a:ext cx="25" cy="587625"/>
            </a:xfrm>
            <a:custGeom>
              <a:rect b="b" l="l" r="r" t="t"/>
              <a:pathLst>
                <a:path extrusionOk="0" fill="none" h="23505" w="1">
                  <a:moveTo>
                    <a:pt x="1" y="23505"/>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6146150" y="3072400"/>
              <a:ext cx="25" cy="587650"/>
            </a:xfrm>
            <a:custGeom>
              <a:rect b="b" l="l" r="r" t="t"/>
              <a:pathLst>
                <a:path extrusionOk="0" fill="none" h="23506" w="1">
                  <a:moveTo>
                    <a:pt x="1" y="23505"/>
                  </a:moveTo>
                  <a:lnTo>
                    <a:pt x="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5"/>
          <p:cNvSpPr txBox="1"/>
          <p:nvPr>
            <p:ph type="title"/>
          </p:nvPr>
        </p:nvSpPr>
        <p:spPr>
          <a:xfrm>
            <a:off x="358225" y="275875"/>
            <a:ext cx="4751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Quá trình thực nghiệm</a:t>
            </a:r>
            <a:endParaRPr sz="2100">
              <a:latin typeface="Montserrat Black"/>
              <a:ea typeface="Montserrat Black"/>
              <a:cs typeface="Montserrat Black"/>
              <a:sym typeface="Montserrat Black"/>
            </a:endParaRPr>
          </a:p>
        </p:txBody>
      </p:sp>
      <p:sp>
        <p:nvSpPr>
          <p:cNvPr id="826" name="Google Shape;826;p55"/>
          <p:cNvSpPr txBox="1"/>
          <p:nvPr>
            <p:ph idx="4294967295" type="body"/>
          </p:nvPr>
        </p:nvSpPr>
        <p:spPr>
          <a:xfrm>
            <a:off x="607275" y="1139463"/>
            <a:ext cx="3773100" cy="34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Open Sans"/>
                <a:ea typeface="Open Sans"/>
                <a:cs typeface="Open Sans"/>
                <a:sym typeface="Open Sans"/>
              </a:rPr>
              <a:t>Mã nguồn</a:t>
            </a:r>
            <a:r>
              <a:rPr b="1" lang="en" sz="1500">
                <a:solidFill>
                  <a:schemeClr val="lt1"/>
                </a:solidFill>
                <a:latin typeface="Open Sans"/>
                <a:ea typeface="Open Sans"/>
                <a:cs typeface="Open Sans"/>
                <a:sym typeface="Open Sans"/>
              </a:rPr>
              <a:t>:</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rgbClr val="000000"/>
              </a:buClr>
              <a:buSzPts val="1500"/>
              <a:buChar char="●"/>
            </a:pPr>
            <a:r>
              <a:rPr lang="en" sz="1500">
                <a:solidFill>
                  <a:srgbClr val="000000"/>
                </a:solidFill>
                <a:latin typeface="Open Sans"/>
                <a:ea typeface="Open Sans"/>
                <a:cs typeface="Open Sans"/>
                <a:sym typeface="Open Sans"/>
              </a:rPr>
              <a:t>Được công bố tại Github của nhóm tác giả </a:t>
            </a:r>
            <a:r>
              <a:rPr lang="en" sz="1500" u="sng">
                <a:solidFill>
                  <a:schemeClr val="hlink"/>
                </a:solidFill>
                <a:latin typeface="Open Sans"/>
                <a:ea typeface="Open Sans"/>
                <a:cs typeface="Open Sans"/>
                <a:sym typeface="Open Sans"/>
                <a:hlinkClick r:id="rId3"/>
              </a:rPr>
              <a:t>https://github.com/yasir-ghunaim/realtimeocl</a:t>
            </a:r>
            <a:r>
              <a:rPr lang="en" sz="1500">
                <a:solidFill>
                  <a:srgbClr val="000000"/>
                </a:solidFill>
                <a:latin typeface="Open Sans"/>
                <a:ea typeface="Open Sans"/>
                <a:cs typeface="Open Sans"/>
                <a:sym typeface="Open Sans"/>
              </a:rPr>
              <a:t>. </a:t>
            </a:r>
            <a:endParaRPr sz="1500">
              <a:solidFill>
                <a:srgbClr val="000000"/>
              </a:solidFill>
              <a:latin typeface="Open Sans"/>
              <a:ea typeface="Open Sans"/>
              <a:cs typeface="Open Sans"/>
              <a:sym typeface="Open Sans"/>
            </a:endParaRPr>
          </a:p>
          <a:p>
            <a:pPr indent="0" lvl="0" marL="0" rtl="0" algn="l">
              <a:spcBef>
                <a:spcPts val="1600"/>
              </a:spcBef>
              <a:spcAft>
                <a:spcPts val="0"/>
              </a:spcAft>
              <a:buNone/>
            </a:pPr>
            <a:r>
              <a:rPr b="1" lang="en" sz="1500">
                <a:solidFill>
                  <a:srgbClr val="000000"/>
                </a:solidFill>
                <a:latin typeface="Open Sans"/>
                <a:ea typeface="Open Sans"/>
                <a:cs typeface="Open Sans"/>
                <a:sym typeface="Open Sans"/>
              </a:rPr>
              <a:t>Datasets:</a:t>
            </a:r>
            <a:endParaRPr b="1"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Open Sans"/>
                <a:ea typeface="Open Sans"/>
                <a:cs typeface="Open Sans"/>
                <a:sym typeface="Open Sans"/>
              </a:rPr>
              <a:t>CLOC: 39 triệu ảnh. Các thực nghiệm chính. Được công khai tại </a:t>
            </a:r>
            <a:r>
              <a:rPr lang="en" sz="1500" u="sng">
                <a:solidFill>
                  <a:schemeClr val="hlink"/>
                </a:solidFill>
                <a:latin typeface="Open Sans"/>
                <a:ea typeface="Open Sans"/>
                <a:cs typeface="Open Sans"/>
                <a:sym typeface="Open Sans"/>
                <a:hlinkClick r:id="rId4"/>
              </a:rPr>
              <a:t>CLOC - Github</a:t>
            </a:r>
            <a:r>
              <a:rPr lang="en" sz="1500">
                <a:latin typeface="Open Sans"/>
                <a:ea typeface="Open Sans"/>
                <a:cs typeface="Open Sans"/>
                <a:sym typeface="Open Sans"/>
              </a:rPr>
              <a:t>.</a:t>
            </a:r>
            <a:endParaRPr sz="1500">
              <a:latin typeface="Open Sans"/>
              <a:ea typeface="Open Sans"/>
              <a:cs typeface="Open Sans"/>
              <a:sym typeface="Open Sans"/>
            </a:endParaRPr>
          </a:p>
          <a:p>
            <a:pPr indent="-323850" lvl="0" marL="457200" rtl="0" algn="l">
              <a:spcBef>
                <a:spcPts val="0"/>
              </a:spcBef>
              <a:spcAft>
                <a:spcPts val="0"/>
              </a:spcAft>
              <a:buClr>
                <a:srgbClr val="191919"/>
              </a:buClr>
              <a:buSzPts val="1500"/>
              <a:buFont typeface="Open Sans"/>
              <a:buChar char="●"/>
            </a:pPr>
            <a:r>
              <a:rPr lang="en" sz="1500">
                <a:solidFill>
                  <a:srgbClr val="191919"/>
                </a:solidFill>
                <a:latin typeface="Open Sans"/>
                <a:ea typeface="Open Sans"/>
                <a:cs typeface="Open Sans"/>
                <a:sym typeface="Open Sans"/>
              </a:rPr>
              <a:t>CIFAR10 và CIFAR100: 2x 60000 ảnh. Các thực nghiệm phụ lục. Chạy khá đơn giản, để tiết kiệm thời gian sẽ không đề cập.</a:t>
            </a:r>
            <a:endParaRPr sz="1500">
              <a:solidFill>
                <a:srgbClr val="191919"/>
              </a:solidFill>
              <a:latin typeface="Open Sans"/>
              <a:ea typeface="Open Sans"/>
              <a:cs typeface="Open Sans"/>
              <a:sym typeface="Open Sans"/>
            </a:endParaRPr>
          </a:p>
        </p:txBody>
      </p:sp>
      <p:pic>
        <p:nvPicPr>
          <p:cNvPr id="827" name="Google Shape;827;p55"/>
          <p:cNvPicPr preferRelativeResize="0"/>
          <p:nvPr/>
        </p:nvPicPr>
        <p:blipFill>
          <a:blip r:embed="rId5">
            <a:alphaModFix/>
          </a:blip>
          <a:stretch>
            <a:fillRect/>
          </a:stretch>
        </p:blipFill>
        <p:spPr>
          <a:xfrm>
            <a:off x="4539375" y="946938"/>
            <a:ext cx="4145633"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6"/>
          <p:cNvSpPr txBox="1"/>
          <p:nvPr>
            <p:ph type="title"/>
          </p:nvPr>
        </p:nvSpPr>
        <p:spPr>
          <a:xfrm>
            <a:off x="358225" y="289975"/>
            <a:ext cx="2824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CLOC</a:t>
            </a:r>
            <a:endParaRPr sz="2100">
              <a:latin typeface="Montserrat Black"/>
              <a:ea typeface="Montserrat Black"/>
              <a:cs typeface="Montserrat Black"/>
              <a:sym typeface="Montserrat Black"/>
            </a:endParaRPr>
          </a:p>
        </p:txBody>
      </p:sp>
      <p:sp>
        <p:nvSpPr>
          <p:cNvPr id="833" name="Google Shape;833;p56"/>
          <p:cNvSpPr txBox="1"/>
          <p:nvPr>
            <p:ph idx="4294967295" type="body"/>
          </p:nvPr>
        </p:nvSpPr>
        <p:spPr>
          <a:xfrm>
            <a:off x="434425" y="929125"/>
            <a:ext cx="4599000" cy="39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Khó khăn</a:t>
            </a:r>
            <a:r>
              <a:rPr b="1" lang="en">
                <a:solidFill>
                  <a:schemeClr val="lt1"/>
                </a:solidFill>
                <a:latin typeface="Open Sans"/>
                <a:ea typeface="Open Sans"/>
                <a:cs typeface="Open Sans"/>
                <a:sym typeface="Open Sans"/>
              </a:rPr>
              <a:t>:</a:t>
            </a:r>
            <a:endParaRPr b="1">
              <a:solidFill>
                <a:schemeClr val="lt1"/>
              </a:solidFill>
              <a:latin typeface="Open Sans"/>
              <a:ea typeface="Open Sans"/>
              <a:cs typeface="Open Sans"/>
              <a:sym typeface="Open Sans"/>
            </a:endParaRPr>
          </a:p>
          <a:p>
            <a:pPr indent="-317500" lvl="0" marL="457200" rtl="0" algn="l">
              <a:spcBef>
                <a:spcPts val="0"/>
              </a:spcBef>
              <a:spcAft>
                <a:spcPts val="0"/>
              </a:spcAft>
              <a:buClr>
                <a:srgbClr val="000000"/>
              </a:buClr>
              <a:buSzPts val="1400"/>
              <a:buChar char="●"/>
            </a:pPr>
            <a:r>
              <a:rPr lang="en">
                <a:solidFill>
                  <a:srgbClr val="000000"/>
                </a:solidFill>
                <a:latin typeface="Open Sans"/>
                <a:ea typeface="Open Sans"/>
                <a:cs typeface="Open Sans"/>
                <a:sym typeface="Open Sans"/>
              </a:rPr>
              <a:t>CLOC lên đến 39 triệu ảnh</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Ước tính lên đến 10 TB</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Lưu trữ dữ liệu trên máy cá nhân của nhóm là không thể</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Lưu trữ và chạy trên Google Colab cũng không khả thi do phải tải lại bộ dữ liệu mỗi lần bị khởi động lại (tốn rất nhiều thời gian)</a:t>
            </a:r>
            <a:endParaRPr>
              <a:solidFill>
                <a:srgbClr val="000000"/>
              </a:solidFill>
              <a:latin typeface="Open Sans"/>
              <a:ea typeface="Open Sans"/>
              <a:cs typeface="Open Sans"/>
              <a:sym typeface="Open Sans"/>
            </a:endParaRPr>
          </a:p>
          <a:p>
            <a:pPr indent="0" lvl="0" marL="0" rtl="0" algn="l">
              <a:spcBef>
                <a:spcPts val="1600"/>
              </a:spcBef>
              <a:spcAft>
                <a:spcPts val="0"/>
              </a:spcAft>
              <a:buNone/>
            </a:pPr>
            <a:r>
              <a:rPr b="1" lang="en">
                <a:solidFill>
                  <a:srgbClr val="000000"/>
                </a:solidFill>
                <a:latin typeface="Open Sans"/>
                <a:ea typeface="Open Sans"/>
                <a:cs typeface="Open Sans"/>
                <a:sym typeface="Open Sans"/>
              </a:rPr>
              <a:t>Giải pháp</a:t>
            </a:r>
            <a:r>
              <a:rPr b="1" lang="en">
                <a:solidFill>
                  <a:srgbClr val="000000"/>
                </a:solidFill>
                <a:latin typeface="Open Sans"/>
                <a:ea typeface="Open Sans"/>
                <a:cs typeface="Open Sans"/>
                <a:sym typeface="Open Sans"/>
              </a:rPr>
              <a:t>:</a:t>
            </a:r>
            <a:endParaRPr b="1">
              <a:solidFill>
                <a:srgbClr val="000000"/>
              </a:solidFill>
              <a:latin typeface="Open Sans"/>
              <a:ea typeface="Open Sans"/>
              <a:cs typeface="Open Sans"/>
              <a:sym typeface="Open Sans"/>
            </a:endParaRPr>
          </a:p>
          <a:p>
            <a:pPr indent="-323850" lvl="0" marL="457200" rtl="0" algn="l">
              <a:spcBef>
                <a:spcPts val="0"/>
              </a:spcBef>
              <a:spcAft>
                <a:spcPts val="0"/>
              </a:spcAft>
              <a:buClr>
                <a:srgbClr val="191919"/>
              </a:buClr>
              <a:buSzPts val="1500"/>
              <a:buFont typeface="Open Sans"/>
              <a:buChar char="●"/>
            </a:pPr>
            <a:r>
              <a:rPr lang="en">
                <a:solidFill>
                  <a:srgbClr val="000000"/>
                </a:solidFill>
                <a:latin typeface="Open Sans"/>
                <a:ea typeface="Open Sans"/>
                <a:cs typeface="Open Sans"/>
                <a:sym typeface="Open Sans"/>
              </a:rPr>
              <a:t>Trích một phần nhỏ bằng cách lấy mẫu ngẫu nhiên</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Bước 1: Tải các thông tin (metadata) của bộ CLOC</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Bước 2: Viết chương trình trích một phần nhỏ dữ liệu và ghi đè lên các tệp metadata.</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Bước 3: Sau khi tải xong, thực hiện tiền xử lý loại bỏ những ảnh không tải được/lỗi khi tải.</a:t>
            </a:r>
            <a:endParaRPr>
              <a:solidFill>
                <a:srgbClr val="000000"/>
              </a:solidFill>
              <a:latin typeface="Open Sans"/>
              <a:ea typeface="Open Sans"/>
              <a:cs typeface="Open Sans"/>
              <a:sym typeface="Open Sans"/>
            </a:endParaRPr>
          </a:p>
        </p:txBody>
      </p:sp>
      <p:pic>
        <p:nvPicPr>
          <p:cNvPr id="834" name="Google Shape;834;p56"/>
          <p:cNvPicPr preferRelativeResize="0"/>
          <p:nvPr/>
        </p:nvPicPr>
        <p:blipFill>
          <a:blip r:embed="rId3">
            <a:alphaModFix/>
          </a:blip>
          <a:stretch>
            <a:fillRect/>
          </a:stretch>
        </p:blipFill>
        <p:spPr>
          <a:xfrm>
            <a:off x="5004475" y="1108350"/>
            <a:ext cx="4041473" cy="29267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7"/>
          <p:cNvSpPr txBox="1"/>
          <p:nvPr>
            <p:ph type="title"/>
          </p:nvPr>
        </p:nvSpPr>
        <p:spPr>
          <a:xfrm>
            <a:off x="358225" y="289975"/>
            <a:ext cx="2824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CLOC</a:t>
            </a:r>
            <a:endParaRPr sz="2100">
              <a:latin typeface="Montserrat Black"/>
              <a:ea typeface="Montserrat Black"/>
              <a:cs typeface="Montserrat Black"/>
              <a:sym typeface="Montserrat Black"/>
            </a:endParaRPr>
          </a:p>
        </p:txBody>
      </p:sp>
      <p:sp>
        <p:nvSpPr>
          <p:cNvPr id="840" name="Google Shape;840;p57"/>
          <p:cNvSpPr txBox="1"/>
          <p:nvPr>
            <p:ph idx="4294967295" type="body"/>
          </p:nvPr>
        </p:nvSpPr>
        <p:spPr>
          <a:xfrm>
            <a:off x="1004625" y="1705800"/>
            <a:ext cx="3585300" cy="173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Số lượng ảnh bộ train: 500 000</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Số lượng ảnh bộ test: 10 000</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Sau khi tải, tiền xử lý còn lại:</a:t>
            </a:r>
            <a:endParaRPr>
              <a:solidFill>
                <a:srgbClr val="000000"/>
              </a:solidFill>
              <a:latin typeface="Open Sans"/>
              <a:ea typeface="Open Sans"/>
              <a:cs typeface="Open Sans"/>
              <a:sym typeface="Open Sans"/>
            </a:endParaRPr>
          </a:p>
          <a:p>
            <a:pPr indent="-317500" lvl="1" marL="9144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train: 475816/500000</a:t>
            </a:r>
            <a:endParaRPr>
              <a:solidFill>
                <a:srgbClr val="000000"/>
              </a:solidFill>
              <a:latin typeface="Open Sans"/>
              <a:ea typeface="Open Sans"/>
              <a:cs typeface="Open Sans"/>
              <a:sym typeface="Open Sans"/>
            </a:endParaRPr>
          </a:p>
          <a:p>
            <a:pPr indent="-317500" lvl="1" marL="9144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test: 9543/10000</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Tổng thời gian tải: ~10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Dung lượng lưu trữ: ~ 23 GB</a:t>
            </a:r>
            <a:endParaRPr>
              <a:solidFill>
                <a:srgbClr val="000000"/>
              </a:solidFill>
              <a:latin typeface="Open Sans"/>
              <a:ea typeface="Open Sans"/>
              <a:cs typeface="Open Sans"/>
              <a:sym typeface="Open Sans"/>
            </a:endParaRPr>
          </a:p>
        </p:txBody>
      </p:sp>
      <p:pic>
        <p:nvPicPr>
          <p:cNvPr id="841" name="Google Shape;841;p57"/>
          <p:cNvPicPr preferRelativeResize="0"/>
          <p:nvPr/>
        </p:nvPicPr>
        <p:blipFill>
          <a:blip r:embed="rId3">
            <a:alphaModFix/>
          </a:blip>
          <a:stretch>
            <a:fillRect/>
          </a:stretch>
        </p:blipFill>
        <p:spPr>
          <a:xfrm>
            <a:off x="4997674" y="1979397"/>
            <a:ext cx="3585250" cy="2665100"/>
          </a:xfrm>
          <a:prstGeom prst="rect">
            <a:avLst/>
          </a:prstGeom>
          <a:noFill/>
          <a:ln>
            <a:noFill/>
          </a:ln>
        </p:spPr>
      </p:pic>
      <p:pic>
        <p:nvPicPr>
          <p:cNvPr id="842" name="Google Shape;842;p57"/>
          <p:cNvPicPr preferRelativeResize="0"/>
          <p:nvPr/>
        </p:nvPicPr>
        <p:blipFill>
          <a:blip r:embed="rId4">
            <a:alphaModFix/>
          </a:blip>
          <a:stretch>
            <a:fillRect/>
          </a:stretch>
        </p:blipFill>
        <p:spPr>
          <a:xfrm>
            <a:off x="5409175" y="1147900"/>
            <a:ext cx="2762250" cy="638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8"/>
          <p:cNvSpPr txBox="1"/>
          <p:nvPr>
            <p:ph type="title"/>
          </p:nvPr>
        </p:nvSpPr>
        <p:spPr>
          <a:xfrm>
            <a:off x="358225" y="289975"/>
            <a:ext cx="4751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CLOC</a:t>
            </a:r>
            <a:endParaRPr sz="2100">
              <a:latin typeface="Montserrat Black"/>
              <a:ea typeface="Montserrat Black"/>
              <a:cs typeface="Montserrat Black"/>
              <a:sym typeface="Montserrat Black"/>
            </a:endParaRPr>
          </a:p>
        </p:txBody>
      </p:sp>
      <p:sp>
        <p:nvSpPr>
          <p:cNvPr id="848" name="Google Shape;848;p58"/>
          <p:cNvSpPr txBox="1"/>
          <p:nvPr>
            <p:ph idx="4294967295" type="body"/>
          </p:nvPr>
        </p:nvSpPr>
        <p:spPr>
          <a:xfrm>
            <a:off x="557575" y="1007068"/>
            <a:ext cx="3773100" cy="9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Open Sans"/>
                <a:ea typeface="Open Sans"/>
                <a:cs typeface="Open Sans"/>
                <a:sym typeface="Open Sans"/>
              </a:rPr>
              <a:t>Khó khăn</a:t>
            </a:r>
            <a:r>
              <a:rPr b="1" lang="en" sz="1500">
                <a:solidFill>
                  <a:schemeClr val="lt1"/>
                </a:solidFill>
                <a:latin typeface="Open Sans"/>
                <a:ea typeface="Open Sans"/>
                <a:cs typeface="Open Sans"/>
                <a:sym typeface="Open Sans"/>
              </a:rPr>
              <a:t>:</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rgbClr val="000000"/>
              </a:buClr>
              <a:buSzPts val="1500"/>
              <a:buChar char="●"/>
            </a:pPr>
            <a:r>
              <a:rPr lang="en" sz="1500">
                <a:solidFill>
                  <a:srgbClr val="000000"/>
                </a:solidFill>
                <a:latin typeface="Open Sans"/>
                <a:ea typeface="Open Sans"/>
                <a:cs typeface="Open Sans"/>
                <a:sym typeface="Open Sans"/>
              </a:rPr>
              <a:t>Mã nguồn chạy trên GPU.</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Máy cá nhân hạn chế về GPU.</a:t>
            </a:r>
            <a:endParaRPr sz="1500">
              <a:solidFill>
                <a:srgbClr val="191919"/>
              </a:solidFill>
              <a:latin typeface="Open Sans"/>
              <a:ea typeface="Open Sans"/>
              <a:cs typeface="Open Sans"/>
              <a:sym typeface="Open Sans"/>
            </a:endParaRPr>
          </a:p>
        </p:txBody>
      </p:sp>
      <p:pic>
        <p:nvPicPr>
          <p:cNvPr id="849" name="Google Shape;849;p58"/>
          <p:cNvPicPr preferRelativeResize="0"/>
          <p:nvPr/>
        </p:nvPicPr>
        <p:blipFill>
          <a:blip r:embed="rId3">
            <a:alphaModFix/>
          </a:blip>
          <a:stretch>
            <a:fillRect/>
          </a:stretch>
        </p:blipFill>
        <p:spPr>
          <a:xfrm>
            <a:off x="1986675" y="2565650"/>
            <a:ext cx="5170649" cy="2174700"/>
          </a:xfrm>
          <a:prstGeom prst="rect">
            <a:avLst/>
          </a:prstGeom>
          <a:noFill/>
          <a:ln>
            <a:noFill/>
          </a:ln>
        </p:spPr>
      </p:pic>
      <p:sp>
        <p:nvSpPr>
          <p:cNvPr id="850" name="Google Shape;850;p58"/>
          <p:cNvSpPr txBox="1"/>
          <p:nvPr>
            <p:ph idx="4294967295" type="body"/>
          </p:nvPr>
        </p:nvSpPr>
        <p:spPr>
          <a:xfrm>
            <a:off x="4643500" y="1007075"/>
            <a:ext cx="3980700" cy="16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Open Sans"/>
                <a:ea typeface="Open Sans"/>
                <a:cs typeface="Open Sans"/>
                <a:sym typeface="Open Sans"/>
              </a:rPr>
              <a:t>Giải pháp:</a:t>
            </a:r>
            <a:endParaRPr b="1"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Arial"/>
              <a:buChar char="●"/>
            </a:pPr>
            <a:r>
              <a:rPr lang="en" sz="1500">
                <a:solidFill>
                  <a:srgbClr val="191919"/>
                </a:solidFill>
                <a:latin typeface="Open Sans"/>
                <a:ea typeface="Open Sans"/>
                <a:cs typeface="Open Sans"/>
                <a:sym typeface="Open Sans"/>
              </a:rPr>
              <a:t>Thay đổi cài đặt để có thể chạy trên CPU. Do việc chạy trên CPU không ảnh hưởng đến kết quả thực nghiệm cũng như kết luận của tác giả.</a:t>
            </a:r>
            <a:endParaRPr sz="1500">
              <a:solidFill>
                <a:srgbClr val="191919"/>
              </a:solidFill>
              <a:latin typeface="Open Sans"/>
              <a:ea typeface="Open Sans"/>
              <a:cs typeface="Open Sans"/>
              <a:sym typeface="Open Sans"/>
            </a:endParaRPr>
          </a:p>
        </p:txBody>
      </p:sp>
      <p:cxnSp>
        <p:nvCxnSpPr>
          <p:cNvPr id="851" name="Google Shape;851;p58"/>
          <p:cNvCxnSpPr/>
          <p:nvPr/>
        </p:nvCxnSpPr>
        <p:spPr>
          <a:xfrm>
            <a:off x="4216200" y="1068113"/>
            <a:ext cx="0" cy="12921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9"/>
          <p:cNvSpPr txBox="1"/>
          <p:nvPr>
            <p:ph type="title"/>
          </p:nvPr>
        </p:nvSpPr>
        <p:spPr>
          <a:xfrm>
            <a:off x="358225" y="289975"/>
            <a:ext cx="2713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CLOC</a:t>
            </a:r>
            <a:endParaRPr sz="2100">
              <a:latin typeface="Montserrat Black"/>
              <a:ea typeface="Montserrat Black"/>
              <a:cs typeface="Montserrat Black"/>
              <a:sym typeface="Montserrat Black"/>
            </a:endParaRPr>
          </a:p>
        </p:txBody>
      </p:sp>
      <p:sp>
        <p:nvSpPr>
          <p:cNvPr id="857" name="Google Shape;857;p59"/>
          <p:cNvSpPr txBox="1"/>
          <p:nvPr>
            <p:ph idx="4294967295" type="body"/>
          </p:nvPr>
        </p:nvSpPr>
        <p:spPr>
          <a:xfrm>
            <a:off x="358225" y="1223250"/>
            <a:ext cx="3599400" cy="358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Chạy </a:t>
            </a:r>
            <a:r>
              <a:rPr b="1" lang="en" sz="1500">
                <a:solidFill>
                  <a:srgbClr val="000000"/>
                </a:solidFill>
                <a:latin typeface="Open Sans"/>
                <a:ea typeface="Open Sans"/>
                <a:cs typeface="Open Sans"/>
                <a:sym typeface="Open Sans"/>
              </a:rPr>
              <a:t>3</a:t>
            </a:r>
            <a:r>
              <a:rPr lang="en" sz="1500">
                <a:solidFill>
                  <a:srgbClr val="000000"/>
                </a:solidFill>
                <a:latin typeface="Open Sans"/>
                <a:ea typeface="Open Sans"/>
                <a:cs typeface="Open Sans"/>
                <a:sym typeface="Open Sans"/>
              </a:rPr>
              <a:t> thực nghiệm: </a:t>
            </a:r>
            <a:r>
              <a:rPr b="1" lang="en" sz="1500">
                <a:solidFill>
                  <a:srgbClr val="000000"/>
                </a:solidFill>
                <a:latin typeface="Open Sans"/>
                <a:ea typeface="Open Sans"/>
                <a:cs typeface="Open Sans"/>
                <a:sym typeface="Open Sans"/>
              </a:rPr>
              <a:t>Fast Stream</a:t>
            </a:r>
            <a:r>
              <a:rPr lang="en" sz="1500">
                <a:solidFill>
                  <a:srgbClr val="000000"/>
                </a:solidFill>
                <a:latin typeface="Open Sans"/>
                <a:ea typeface="Open Sans"/>
                <a:cs typeface="Open Sans"/>
                <a:sym typeface="Open Sans"/>
              </a:rPr>
              <a:t>, </a:t>
            </a:r>
            <a:r>
              <a:rPr b="1" lang="en" sz="1500">
                <a:solidFill>
                  <a:srgbClr val="000000"/>
                </a:solidFill>
                <a:latin typeface="Open Sans"/>
                <a:ea typeface="Open Sans"/>
                <a:cs typeface="Open Sans"/>
                <a:sym typeface="Open Sans"/>
              </a:rPr>
              <a:t>Fast Stream Normalization</a:t>
            </a:r>
            <a:r>
              <a:rPr lang="en" sz="1500">
                <a:solidFill>
                  <a:srgbClr val="000000"/>
                </a:solidFill>
                <a:latin typeface="Open Sans"/>
                <a:ea typeface="Open Sans"/>
                <a:cs typeface="Open Sans"/>
                <a:sym typeface="Open Sans"/>
              </a:rPr>
              <a:t> và </a:t>
            </a:r>
            <a:r>
              <a:rPr b="1" lang="en" sz="1500">
                <a:solidFill>
                  <a:srgbClr val="000000"/>
                </a:solidFill>
                <a:latin typeface="Open Sans"/>
                <a:ea typeface="Open Sans"/>
                <a:cs typeface="Open Sans"/>
                <a:sym typeface="Open Sans"/>
              </a:rPr>
              <a:t>Slow Stream</a:t>
            </a:r>
            <a:r>
              <a:rPr lang="en" sz="1500">
                <a:solidFill>
                  <a:srgbClr val="000000"/>
                </a:solidFill>
                <a:latin typeface="Open Sans"/>
                <a:ea typeface="Open Sans"/>
                <a:cs typeface="Open Sans"/>
                <a:sym typeface="Open Sans"/>
              </a:rPr>
              <a:t>. </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Phân chia việc chạy các thực nghiệm sử dụng 3 laptop cá nhân và 1 máy tính bàn cá nhân nhằm tối ưu thời gian chờ.</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Tổng cộng thời gian chạy tính ở cả 4 thiết bị của nhóm lên đến hơn </a:t>
            </a:r>
            <a:r>
              <a:rPr b="1" lang="en" sz="1500">
                <a:solidFill>
                  <a:srgbClr val="000000"/>
                </a:solidFill>
                <a:latin typeface="Open Sans"/>
                <a:ea typeface="Open Sans"/>
                <a:cs typeface="Open Sans"/>
                <a:sym typeface="Open Sans"/>
              </a:rPr>
              <a:t>810 giờ</a:t>
            </a:r>
            <a:r>
              <a:rPr lang="en" sz="1500">
                <a:solidFill>
                  <a:srgbClr val="000000"/>
                </a:solidFill>
                <a:latin typeface="Open Sans"/>
                <a:ea typeface="Open Sans"/>
                <a:cs typeface="Open Sans"/>
                <a:sym typeface="Open Sans"/>
              </a:rPr>
              <a:t>.</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191919"/>
              </a:buClr>
              <a:buSzPts val="1500"/>
              <a:buFont typeface="Open Sans"/>
              <a:buChar char="●"/>
            </a:pPr>
            <a:r>
              <a:rPr lang="en" sz="1500">
                <a:solidFill>
                  <a:srgbClr val="000000"/>
                </a:solidFill>
                <a:latin typeface="Open Sans"/>
                <a:ea typeface="Open Sans"/>
                <a:cs typeface="Open Sans"/>
                <a:sym typeface="Open Sans"/>
              </a:rPr>
              <a:t>Thực nghiệm được nhóm thực hiện trong các ngày 13/10/2023 - 04/11/2023 tổng hợp xong kết quả ở 4 thiết bị.</a:t>
            </a:r>
            <a:endParaRPr sz="1500">
              <a:solidFill>
                <a:srgbClr val="000000"/>
              </a:solidFill>
              <a:latin typeface="Open Sans"/>
              <a:ea typeface="Open Sans"/>
              <a:cs typeface="Open Sans"/>
              <a:sym typeface="Open Sans"/>
            </a:endParaRPr>
          </a:p>
        </p:txBody>
      </p:sp>
      <p:pic>
        <p:nvPicPr>
          <p:cNvPr id="858" name="Google Shape;858;p59"/>
          <p:cNvPicPr preferRelativeResize="0"/>
          <p:nvPr/>
        </p:nvPicPr>
        <p:blipFill rotWithShape="1">
          <a:blip r:embed="rId3">
            <a:alphaModFix/>
          </a:blip>
          <a:srcRect b="0" l="0" r="18995" t="0"/>
          <a:stretch/>
        </p:blipFill>
        <p:spPr>
          <a:xfrm>
            <a:off x="4038075" y="289975"/>
            <a:ext cx="4649550" cy="1819325"/>
          </a:xfrm>
          <a:prstGeom prst="rect">
            <a:avLst/>
          </a:prstGeom>
          <a:noFill/>
          <a:ln>
            <a:noFill/>
          </a:ln>
        </p:spPr>
      </p:pic>
      <p:pic>
        <p:nvPicPr>
          <p:cNvPr id="859" name="Google Shape;859;p59"/>
          <p:cNvPicPr preferRelativeResize="0"/>
          <p:nvPr/>
        </p:nvPicPr>
        <p:blipFill>
          <a:blip r:embed="rId4">
            <a:alphaModFix/>
          </a:blip>
          <a:stretch>
            <a:fillRect/>
          </a:stretch>
        </p:blipFill>
        <p:spPr>
          <a:xfrm>
            <a:off x="4038075" y="2157303"/>
            <a:ext cx="4649549" cy="1712997"/>
          </a:xfrm>
          <a:prstGeom prst="rect">
            <a:avLst/>
          </a:prstGeom>
          <a:noFill/>
          <a:ln>
            <a:noFill/>
          </a:ln>
        </p:spPr>
      </p:pic>
      <p:pic>
        <p:nvPicPr>
          <p:cNvPr id="860" name="Google Shape;860;p59"/>
          <p:cNvPicPr preferRelativeResize="0"/>
          <p:nvPr/>
        </p:nvPicPr>
        <p:blipFill>
          <a:blip r:embed="rId5">
            <a:alphaModFix/>
          </a:blip>
          <a:stretch>
            <a:fillRect/>
          </a:stretch>
        </p:blipFill>
        <p:spPr>
          <a:xfrm>
            <a:off x="4038075" y="3918309"/>
            <a:ext cx="4649550" cy="10579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60"/>
          <p:cNvSpPr txBox="1"/>
          <p:nvPr>
            <p:ph type="title"/>
          </p:nvPr>
        </p:nvSpPr>
        <p:spPr>
          <a:xfrm>
            <a:off x="358225" y="289975"/>
            <a:ext cx="2824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CLOC</a:t>
            </a:r>
            <a:endParaRPr sz="2100">
              <a:latin typeface="Montserrat Black"/>
              <a:ea typeface="Montserrat Black"/>
              <a:cs typeface="Montserrat Black"/>
              <a:sym typeface="Montserrat Black"/>
            </a:endParaRPr>
          </a:p>
        </p:txBody>
      </p:sp>
      <p:sp>
        <p:nvSpPr>
          <p:cNvPr id="866" name="Google Shape;866;p60"/>
          <p:cNvSpPr txBox="1"/>
          <p:nvPr>
            <p:ph idx="4294967295" type="body"/>
          </p:nvPr>
        </p:nvSpPr>
        <p:spPr>
          <a:xfrm>
            <a:off x="635475" y="1547375"/>
            <a:ext cx="1926600" cy="19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Open Sans"/>
                <a:ea typeface="Open Sans"/>
                <a:cs typeface="Open Sans"/>
                <a:sym typeface="Open Sans"/>
              </a:rPr>
              <a:t>Fast stream</a:t>
            </a:r>
            <a:endParaRPr b="1">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~23 </a:t>
            </a:r>
            <a:r>
              <a:rPr lang="en">
                <a:solidFill>
                  <a:srgbClr val="000000"/>
                </a:solidFill>
                <a:latin typeface="Open Sans"/>
                <a:ea typeface="Open Sans"/>
                <a:cs typeface="Open Sans"/>
                <a:sym typeface="Open Sans"/>
              </a:rPr>
              <a:t>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ACE: ~18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LwF: ~20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RWalk: ~15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PoLRS: ~30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MIR: ~21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GSS: ~16 giờ</a:t>
            </a:r>
            <a:endParaRPr>
              <a:solidFill>
                <a:srgbClr val="000000"/>
              </a:solidFill>
              <a:latin typeface="Open Sans"/>
              <a:ea typeface="Open Sans"/>
              <a:cs typeface="Open Sans"/>
              <a:sym typeface="Open Sans"/>
            </a:endParaRPr>
          </a:p>
        </p:txBody>
      </p:sp>
      <p:sp>
        <p:nvSpPr>
          <p:cNvPr id="867" name="Google Shape;867;p60"/>
          <p:cNvSpPr txBox="1"/>
          <p:nvPr>
            <p:ph idx="4294967295" type="body"/>
          </p:nvPr>
        </p:nvSpPr>
        <p:spPr>
          <a:xfrm>
            <a:off x="2799300" y="1547375"/>
            <a:ext cx="2736000" cy="15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Open Sans"/>
                <a:ea typeface="Open Sans"/>
                <a:cs typeface="Open Sans"/>
                <a:sym typeface="Open Sans"/>
              </a:rPr>
              <a:t>Fast stream </a:t>
            </a:r>
            <a:r>
              <a:rPr b="1" lang="en">
                <a:solidFill>
                  <a:srgbClr val="000000"/>
                </a:solidFill>
                <a:latin typeface="Open Sans"/>
                <a:ea typeface="Open Sans"/>
                <a:cs typeface="Open Sans"/>
                <a:sym typeface="Open Sans"/>
              </a:rPr>
              <a:t>Normalization</a:t>
            </a:r>
            <a:endParaRPr b="1">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a:t>
            </a:r>
            <a:r>
              <a:rPr lang="en">
                <a:solidFill>
                  <a:srgbClr val="000000"/>
                </a:solidFill>
                <a:latin typeface="Open Sans"/>
                <a:ea typeface="Open Sans"/>
                <a:cs typeface="Open Sans"/>
                <a:sym typeface="Open Sans"/>
              </a:rPr>
              <a:t>-- theo LwF: ~</a:t>
            </a:r>
            <a:r>
              <a:rPr lang="en">
                <a:solidFill>
                  <a:srgbClr val="000000"/>
                </a:solidFill>
                <a:latin typeface="Open Sans"/>
                <a:ea typeface="Open Sans"/>
                <a:cs typeface="Open Sans"/>
                <a:sym typeface="Open Sans"/>
              </a:rPr>
              <a:t> 20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theo RWalk: ~23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theo MIR:</a:t>
            </a:r>
            <a:r>
              <a:rPr lang="en">
                <a:solidFill>
                  <a:srgbClr val="000000"/>
                </a:solidFill>
                <a:latin typeface="Open Sans"/>
                <a:ea typeface="Open Sans"/>
                <a:cs typeface="Open Sans"/>
                <a:sym typeface="Open Sans"/>
              </a:rPr>
              <a:t> ~19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theo PoLRS: ~18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theo GSS: ~8 giờ</a:t>
            </a:r>
            <a:endParaRPr>
              <a:solidFill>
                <a:srgbClr val="000000"/>
              </a:solidFill>
              <a:latin typeface="Open Sans"/>
              <a:ea typeface="Open Sans"/>
              <a:cs typeface="Open Sans"/>
              <a:sym typeface="Open Sans"/>
            </a:endParaRPr>
          </a:p>
        </p:txBody>
      </p:sp>
      <p:sp>
        <p:nvSpPr>
          <p:cNvPr id="868" name="Google Shape;868;p60"/>
          <p:cNvSpPr txBox="1"/>
          <p:nvPr>
            <p:ph idx="4294967295" type="body"/>
          </p:nvPr>
        </p:nvSpPr>
        <p:spPr>
          <a:xfrm>
            <a:off x="5772525" y="1547375"/>
            <a:ext cx="2736000" cy="26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Open Sans"/>
                <a:ea typeface="Open Sans"/>
                <a:cs typeface="Open Sans"/>
                <a:sym typeface="Open Sans"/>
              </a:rPr>
              <a:t>Slow stream</a:t>
            </a:r>
            <a:endParaRPr b="1">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LwF: ~ 25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RWalk: ~31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MIR: ~52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PoLRS: ~86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GSS: ~80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theo LwF: ~30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theo RWalk: ~45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theo MIR: ~57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theo PoLRS: ~70 giờ</a:t>
            </a:r>
            <a:endParaRPr>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ER++ theo GSS: ~110 giờ</a:t>
            </a:r>
            <a:endParaRPr>
              <a:solidFill>
                <a:srgbClr val="000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Nội dung</a:t>
            </a:r>
            <a:r>
              <a:rPr lang="en"/>
              <a:t> </a:t>
            </a:r>
            <a:r>
              <a:rPr lang="en">
                <a:latin typeface="Montserrat Black"/>
                <a:ea typeface="Montserrat Black"/>
                <a:cs typeface="Montserrat Black"/>
                <a:sym typeface="Montserrat Black"/>
              </a:rPr>
              <a:t>chính</a:t>
            </a:r>
            <a:endParaRPr>
              <a:latin typeface="Montserrat Black"/>
              <a:ea typeface="Montserrat Black"/>
              <a:cs typeface="Montserrat Black"/>
              <a:sym typeface="Montserrat Black"/>
            </a:endParaRPr>
          </a:p>
        </p:txBody>
      </p:sp>
      <p:sp>
        <p:nvSpPr>
          <p:cNvPr id="514" name="Google Shape;514;p34"/>
          <p:cNvSpPr txBox="1"/>
          <p:nvPr>
            <p:ph idx="1" type="subTitle"/>
          </p:nvPr>
        </p:nvSpPr>
        <p:spPr>
          <a:xfrm>
            <a:off x="720000" y="2547325"/>
            <a:ext cx="2336400" cy="4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01.</a:t>
            </a:r>
            <a:endParaRPr b="1" sz="2500">
              <a:latin typeface="Montserrat"/>
              <a:ea typeface="Montserrat"/>
              <a:cs typeface="Montserrat"/>
              <a:sym typeface="Montserrat"/>
            </a:endParaRPr>
          </a:p>
        </p:txBody>
      </p:sp>
      <p:sp>
        <p:nvSpPr>
          <p:cNvPr id="515" name="Google Shape;515;p34"/>
          <p:cNvSpPr txBox="1"/>
          <p:nvPr>
            <p:ph idx="2" type="subTitle"/>
          </p:nvPr>
        </p:nvSpPr>
        <p:spPr>
          <a:xfrm>
            <a:off x="720000" y="2982528"/>
            <a:ext cx="2336400" cy="61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Giới thiệu và phân tích về bài báo</a:t>
            </a:r>
            <a:endParaRPr sz="1600">
              <a:latin typeface="Montserrat Medium"/>
              <a:ea typeface="Montserrat Medium"/>
              <a:cs typeface="Montserrat Medium"/>
              <a:sym typeface="Montserrat Medium"/>
            </a:endParaRPr>
          </a:p>
          <a:p>
            <a:pPr indent="0" lvl="0" marL="0" rtl="0" algn="ctr">
              <a:spcBef>
                <a:spcPts val="0"/>
              </a:spcBef>
              <a:spcAft>
                <a:spcPts val="0"/>
              </a:spcAft>
              <a:buNone/>
            </a:pPr>
            <a:r>
              <a:t/>
            </a:r>
            <a:endParaRPr sz="1600">
              <a:latin typeface="Montserrat Medium"/>
              <a:ea typeface="Montserrat Medium"/>
              <a:cs typeface="Montserrat Medium"/>
              <a:sym typeface="Montserrat Medium"/>
            </a:endParaRPr>
          </a:p>
          <a:p>
            <a:pPr indent="0" lvl="0" marL="0" rtl="0" algn="ctr">
              <a:spcBef>
                <a:spcPts val="0"/>
              </a:spcBef>
              <a:spcAft>
                <a:spcPts val="0"/>
              </a:spcAft>
              <a:buNone/>
            </a:pPr>
            <a:r>
              <a:t/>
            </a:r>
            <a:endParaRPr sz="1600">
              <a:latin typeface="Montserrat Medium"/>
              <a:ea typeface="Montserrat Medium"/>
              <a:cs typeface="Montserrat Medium"/>
              <a:sym typeface="Montserrat Medium"/>
            </a:endParaRPr>
          </a:p>
        </p:txBody>
      </p:sp>
      <p:sp>
        <p:nvSpPr>
          <p:cNvPr id="516" name="Google Shape;516;p34"/>
          <p:cNvSpPr txBox="1"/>
          <p:nvPr>
            <p:ph idx="3" type="subTitle"/>
          </p:nvPr>
        </p:nvSpPr>
        <p:spPr>
          <a:xfrm>
            <a:off x="3403800" y="2982525"/>
            <a:ext cx="23364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Quá trình thực nghiệm</a:t>
            </a:r>
            <a:endParaRPr sz="1600">
              <a:latin typeface="Montserrat Medium"/>
              <a:ea typeface="Montserrat Medium"/>
              <a:cs typeface="Montserrat Medium"/>
              <a:sym typeface="Montserrat Medium"/>
            </a:endParaRPr>
          </a:p>
        </p:txBody>
      </p:sp>
      <p:sp>
        <p:nvSpPr>
          <p:cNvPr id="517" name="Google Shape;517;p34"/>
          <p:cNvSpPr txBox="1"/>
          <p:nvPr>
            <p:ph idx="4" type="subTitle"/>
          </p:nvPr>
        </p:nvSpPr>
        <p:spPr>
          <a:xfrm>
            <a:off x="6087600" y="2982528"/>
            <a:ext cx="2336400" cy="61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Liên hệ tới nghiên cứu của nhóm</a:t>
            </a:r>
            <a:endParaRPr sz="1600">
              <a:latin typeface="Montserrat Medium"/>
              <a:ea typeface="Montserrat Medium"/>
              <a:cs typeface="Montserrat Medium"/>
              <a:sym typeface="Montserrat Medium"/>
            </a:endParaRPr>
          </a:p>
          <a:p>
            <a:pPr indent="0" lvl="0" marL="0" rtl="0" algn="l">
              <a:spcBef>
                <a:spcPts val="0"/>
              </a:spcBef>
              <a:spcAft>
                <a:spcPts val="0"/>
              </a:spcAft>
              <a:buNone/>
            </a:pPr>
            <a:r>
              <a:t/>
            </a:r>
            <a:endParaRPr sz="1600">
              <a:latin typeface="Montserrat Medium"/>
              <a:ea typeface="Montserrat Medium"/>
              <a:cs typeface="Montserrat Medium"/>
              <a:sym typeface="Montserrat Medium"/>
            </a:endParaRPr>
          </a:p>
        </p:txBody>
      </p:sp>
      <p:sp>
        <p:nvSpPr>
          <p:cNvPr id="518" name="Google Shape;518;p34"/>
          <p:cNvSpPr txBox="1"/>
          <p:nvPr>
            <p:ph idx="5" type="subTitle"/>
          </p:nvPr>
        </p:nvSpPr>
        <p:spPr>
          <a:xfrm>
            <a:off x="3403800" y="2547175"/>
            <a:ext cx="2336400" cy="4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02.</a:t>
            </a:r>
            <a:endParaRPr b="1" sz="2500">
              <a:latin typeface="Montserrat"/>
              <a:ea typeface="Montserrat"/>
              <a:cs typeface="Montserrat"/>
              <a:sym typeface="Montserrat"/>
            </a:endParaRPr>
          </a:p>
        </p:txBody>
      </p:sp>
      <p:sp>
        <p:nvSpPr>
          <p:cNvPr id="519" name="Google Shape;519;p34"/>
          <p:cNvSpPr txBox="1"/>
          <p:nvPr>
            <p:ph idx="6" type="subTitle"/>
          </p:nvPr>
        </p:nvSpPr>
        <p:spPr>
          <a:xfrm>
            <a:off x="6087600" y="2547175"/>
            <a:ext cx="2336400" cy="4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03.</a:t>
            </a:r>
            <a:endParaRPr b="1" sz="2500">
              <a:latin typeface="Montserrat"/>
              <a:ea typeface="Montserrat"/>
              <a:cs typeface="Montserrat"/>
              <a:sym typeface="Montserrat"/>
            </a:endParaRPr>
          </a:p>
        </p:txBody>
      </p:sp>
      <p:grpSp>
        <p:nvGrpSpPr>
          <p:cNvPr id="520" name="Google Shape;520;p34"/>
          <p:cNvGrpSpPr/>
          <p:nvPr/>
        </p:nvGrpSpPr>
        <p:grpSpPr>
          <a:xfrm>
            <a:off x="4281903" y="1796270"/>
            <a:ext cx="580200" cy="651600"/>
            <a:chOff x="4281903" y="1796270"/>
            <a:chExt cx="580200" cy="651600"/>
          </a:xfrm>
        </p:grpSpPr>
        <p:sp>
          <p:nvSpPr>
            <p:cNvPr id="521" name="Google Shape;521;p34"/>
            <p:cNvSpPr/>
            <p:nvPr/>
          </p:nvSpPr>
          <p:spPr>
            <a:xfrm>
              <a:off x="4281903" y="1796270"/>
              <a:ext cx="580200" cy="651600"/>
            </a:xfrm>
            <a:prstGeom prst="round2SameRect">
              <a:avLst>
                <a:gd fmla="val 50000" name="adj1"/>
                <a:gd fmla="val 0"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4"/>
            <p:cNvGrpSpPr/>
            <p:nvPr/>
          </p:nvGrpSpPr>
          <p:grpSpPr>
            <a:xfrm>
              <a:off x="4407523" y="1962409"/>
              <a:ext cx="349390" cy="421503"/>
              <a:chOff x="2531225" y="3224675"/>
              <a:chExt cx="286950" cy="346175"/>
            </a:xfrm>
          </p:grpSpPr>
          <p:sp>
            <p:nvSpPr>
              <p:cNvPr id="523" name="Google Shape;523;p34"/>
              <p:cNvSpPr/>
              <p:nvPr/>
            </p:nvSpPr>
            <p:spPr>
              <a:xfrm>
                <a:off x="2531225" y="3224675"/>
                <a:ext cx="286950" cy="346175"/>
              </a:xfrm>
              <a:custGeom>
                <a:rect b="b" l="l" r="r" t="t"/>
                <a:pathLst>
                  <a:path extrusionOk="0" h="13847" w="11478">
                    <a:moveTo>
                      <a:pt x="7228" y="403"/>
                    </a:moveTo>
                    <a:lnTo>
                      <a:pt x="7228" y="1489"/>
                    </a:lnTo>
                    <a:lnTo>
                      <a:pt x="6235" y="1489"/>
                    </a:lnTo>
                    <a:lnTo>
                      <a:pt x="6235" y="403"/>
                    </a:lnTo>
                    <a:close/>
                    <a:moveTo>
                      <a:pt x="8313" y="4250"/>
                    </a:moveTo>
                    <a:cubicBezTo>
                      <a:pt x="8655" y="4839"/>
                      <a:pt x="8841" y="5490"/>
                      <a:pt x="8841" y="6142"/>
                    </a:cubicBezTo>
                    <a:cubicBezTo>
                      <a:pt x="8841" y="6793"/>
                      <a:pt x="8655" y="7476"/>
                      <a:pt x="8313" y="8034"/>
                    </a:cubicBezTo>
                    <a:lnTo>
                      <a:pt x="8313" y="4250"/>
                    </a:lnTo>
                    <a:close/>
                    <a:moveTo>
                      <a:pt x="5149" y="5894"/>
                    </a:moveTo>
                    <a:lnTo>
                      <a:pt x="5149" y="9678"/>
                    </a:lnTo>
                    <a:cubicBezTo>
                      <a:pt x="4250" y="9616"/>
                      <a:pt x="3443" y="9213"/>
                      <a:pt x="2854" y="8561"/>
                    </a:cubicBezTo>
                    <a:cubicBezTo>
                      <a:pt x="2854" y="8530"/>
                      <a:pt x="2854" y="8530"/>
                      <a:pt x="2854" y="8499"/>
                    </a:cubicBezTo>
                    <a:lnTo>
                      <a:pt x="2854" y="5894"/>
                    </a:lnTo>
                    <a:close/>
                    <a:moveTo>
                      <a:pt x="7910" y="1892"/>
                    </a:moveTo>
                    <a:lnTo>
                      <a:pt x="7910" y="8530"/>
                    </a:lnTo>
                    <a:lnTo>
                      <a:pt x="7910" y="8561"/>
                    </a:lnTo>
                    <a:cubicBezTo>
                      <a:pt x="7290" y="9244"/>
                      <a:pt x="6452" y="9647"/>
                      <a:pt x="5584" y="9678"/>
                    </a:cubicBezTo>
                    <a:lnTo>
                      <a:pt x="5584" y="1892"/>
                    </a:lnTo>
                    <a:close/>
                    <a:moveTo>
                      <a:pt x="6018" y="0"/>
                    </a:moveTo>
                    <a:cubicBezTo>
                      <a:pt x="5925" y="0"/>
                      <a:pt x="5832" y="93"/>
                      <a:pt x="5832" y="186"/>
                    </a:cubicBezTo>
                    <a:lnTo>
                      <a:pt x="5832" y="620"/>
                    </a:lnTo>
                    <a:cubicBezTo>
                      <a:pt x="5677" y="620"/>
                      <a:pt x="5522" y="589"/>
                      <a:pt x="5366" y="589"/>
                    </a:cubicBezTo>
                    <a:cubicBezTo>
                      <a:pt x="2389" y="651"/>
                      <a:pt x="0" y="3102"/>
                      <a:pt x="31" y="6111"/>
                    </a:cubicBezTo>
                    <a:cubicBezTo>
                      <a:pt x="31" y="6917"/>
                      <a:pt x="217" y="7724"/>
                      <a:pt x="558" y="8437"/>
                    </a:cubicBezTo>
                    <a:cubicBezTo>
                      <a:pt x="1396" y="10267"/>
                      <a:pt x="5087" y="13617"/>
                      <a:pt x="5242" y="13773"/>
                    </a:cubicBezTo>
                    <a:cubicBezTo>
                      <a:pt x="5296" y="13826"/>
                      <a:pt x="5338" y="13846"/>
                      <a:pt x="5374" y="13846"/>
                    </a:cubicBezTo>
                    <a:cubicBezTo>
                      <a:pt x="5444" y="13846"/>
                      <a:pt x="5491" y="13772"/>
                      <a:pt x="5553" y="13710"/>
                    </a:cubicBezTo>
                    <a:cubicBezTo>
                      <a:pt x="5646" y="13648"/>
                      <a:pt x="7600" y="11756"/>
                      <a:pt x="8096" y="11291"/>
                    </a:cubicBezTo>
                    <a:cubicBezTo>
                      <a:pt x="8189" y="11167"/>
                      <a:pt x="8313" y="11043"/>
                      <a:pt x="8220" y="10888"/>
                    </a:cubicBezTo>
                    <a:cubicBezTo>
                      <a:pt x="8169" y="10837"/>
                      <a:pt x="8108" y="10813"/>
                      <a:pt x="8049" y="10813"/>
                    </a:cubicBezTo>
                    <a:cubicBezTo>
                      <a:pt x="8000" y="10813"/>
                      <a:pt x="7952" y="10829"/>
                      <a:pt x="7910" y="10857"/>
                    </a:cubicBezTo>
                    <a:cubicBezTo>
                      <a:pt x="6917" y="11911"/>
                      <a:pt x="5770" y="12997"/>
                      <a:pt x="5366" y="13338"/>
                    </a:cubicBezTo>
                    <a:cubicBezTo>
                      <a:pt x="4684" y="12718"/>
                      <a:pt x="1613" y="9802"/>
                      <a:pt x="931" y="8282"/>
                    </a:cubicBezTo>
                    <a:cubicBezTo>
                      <a:pt x="590" y="7600"/>
                      <a:pt x="434" y="6855"/>
                      <a:pt x="434" y="6080"/>
                    </a:cubicBezTo>
                    <a:cubicBezTo>
                      <a:pt x="403" y="3319"/>
                      <a:pt x="2606" y="1055"/>
                      <a:pt x="5366" y="993"/>
                    </a:cubicBezTo>
                    <a:cubicBezTo>
                      <a:pt x="5522" y="993"/>
                      <a:pt x="5677" y="993"/>
                      <a:pt x="5832" y="1024"/>
                    </a:cubicBezTo>
                    <a:lnTo>
                      <a:pt x="5832" y="1489"/>
                    </a:lnTo>
                    <a:lnTo>
                      <a:pt x="5366" y="1489"/>
                    </a:lnTo>
                    <a:cubicBezTo>
                      <a:pt x="5242" y="1489"/>
                      <a:pt x="5149" y="1582"/>
                      <a:pt x="5149" y="1675"/>
                    </a:cubicBezTo>
                    <a:lnTo>
                      <a:pt x="5149" y="2171"/>
                    </a:lnTo>
                    <a:cubicBezTo>
                      <a:pt x="4653" y="2202"/>
                      <a:pt x="4126" y="2326"/>
                      <a:pt x="3660" y="2575"/>
                    </a:cubicBezTo>
                    <a:cubicBezTo>
                      <a:pt x="3449" y="2680"/>
                      <a:pt x="3552" y="2943"/>
                      <a:pt x="3740" y="2943"/>
                    </a:cubicBezTo>
                    <a:cubicBezTo>
                      <a:pt x="3774" y="2943"/>
                      <a:pt x="3809" y="2934"/>
                      <a:pt x="3847" y="2916"/>
                    </a:cubicBezTo>
                    <a:cubicBezTo>
                      <a:pt x="4250" y="2730"/>
                      <a:pt x="4715" y="2606"/>
                      <a:pt x="5149" y="2575"/>
                    </a:cubicBezTo>
                    <a:lnTo>
                      <a:pt x="5149" y="5490"/>
                    </a:lnTo>
                    <a:lnTo>
                      <a:pt x="4622" y="5490"/>
                    </a:lnTo>
                    <a:lnTo>
                      <a:pt x="4622" y="3753"/>
                    </a:lnTo>
                    <a:cubicBezTo>
                      <a:pt x="4591" y="3645"/>
                      <a:pt x="4506" y="3591"/>
                      <a:pt x="4420" y="3591"/>
                    </a:cubicBezTo>
                    <a:cubicBezTo>
                      <a:pt x="4335" y="3591"/>
                      <a:pt x="4250" y="3645"/>
                      <a:pt x="4219" y="3753"/>
                    </a:cubicBezTo>
                    <a:lnTo>
                      <a:pt x="4219" y="5490"/>
                    </a:lnTo>
                    <a:lnTo>
                      <a:pt x="3784" y="5490"/>
                    </a:lnTo>
                    <a:lnTo>
                      <a:pt x="3784" y="4653"/>
                    </a:lnTo>
                    <a:cubicBezTo>
                      <a:pt x="3769" y="4544"/>
                      <a:pt x="3691" y="4490"/>
                      <a:pt x="3610" y="4490"/>
                    </a:cubicBezTo>
                    <a:cubicBezTo>
                      <a:pt x="3529" y="4490"/>
                      <a:pt x="3443" y="4544"/>
                      <a:pt x="3412" y="4653"/>
                    </a:cubicBezTo>
                    <a:lnTo>
                      <a:pt x="3412" y="5521"/>
                    </a:lnTo>
                    <a:lnTo>
                      <a:pt x="2699" y="5521"/>
                    </a:lnTo>
                    <a:cubicBezTo>
                      <a:pt x="2575" y="5521"/>
                      <a:pt x="2482" y="5615"/>
                      <a:pt x="2482" y="5708"/>
                    </a:cubicBezTo>
                    <a:lnTo>
                      <a:pt x="2482" y="8034"/>
                    </a:lnTo>
                    <a:cubicBezTo>
                      <a:pt x="1582" y="6576"/>
                      <a:pt x="1830" y="4653"/>
                      <a:pt x="3102" y="3474"/>
                    </a:cubicBezTo>
                    <a:cubicBezTo>
                      <a:pt x="3275" y="3326"/>
                      <a:pt x="3133" y="3119"/>
                      <a:pt x="2974" y="3119"/>
                    </a:cubicBezTo>
                    <a:cubicBezTo>
                      <a:pt x="2934" y="3119"/>
                      <a:pt x="2892" y="3132"/>
                      <a:pt x="2854" y="3164"/>
                    </a:cubicBezTo>
                    <a:cubicBezTo>
                      <a:pt x="1985" y="3939"/>
                      <a:pt x="1520" y="5025"/>
                      <a:pt x="1520" y="6173"/>
                    </a:cubicBezTo>
                    <a:cubicBezTo>
                      <a:pt x="1489" y="8313"/>
                      <a:pt x="3195" y="10050"/>
                      <a:pt x="5335" y="10112"/>
                    </a:cubicBezTo>
                    <a:lnTo>
                      <a:pt x="5366" y="10112"/>
                    </a:lnTo>
                    <a:cubicBezTo>
                      <a:pt x="7538" y="10081"/>
                      <a:pt x="9244" y="8313"/>
                      <a:pt x="9244" y="6173"/>
                    </a:cubicBezTo>
                    <a:cubicBezTo>
                      <a:pt x="9244" y="5211"/>
                      <a:pt x="8903" y="4312"/>
                      <a:pt x="8313" y="3598"/>
                    </a:cubicBezTo>
                    <a:lnTo>
                      <a:pt x="8313" y="2047"/>
                    </a:lnTo>
                    <a:cubicBezTo>
                      <a:pt x="10237" y="3505"/>
                      <a:pt x="10888" y="6111"/>
                      <a:pt x="9864" y="8313"/>
                    </a:cubicBezTo>
                    <a:cubicBezTo>
                      <a:pt x="9492" y="9027"/>
                      <a:pt x="9058" y="9678"/>
                      <a:pt x="8530" y="10267"/>
                    </a:cubicBezTo>
                    <a:cubicBezTo>
                      <a:pt x="8392" y="10405"/>
                      <a:pt x="8527" y="10595"/>
                      <a:pt x="8670" y="10595"/>
                    </a:cubicBezTo>
                    <a:cubicBezTo>
                      <a:pt x="8719" y="10595"/>
                      <a:pt x="8770" y="10572"/>
                      <a:pt x="8810" y="10516"/>
                    </a:cubicBezTo>
                    <a:cubicBezTo>
                      <a:pt x="9368" y="9895"/>
                      <a:pt x="9864" y="9213"/>
                      <a:pt x="10237" y="8468"/>
                    </a:cubicBezTo>
                    <a:cubicBezTo>
                      <a:pt x="11477" y="5739"/>
                      <a:pt x="10361" y="2482"/>
                      <a:pt x="7662" y="1148"/>
                    </a:cubicBezTo>
                    <a:lnTo>
                      <a:pt x="7631" y="1117"/>
                    </a:lnTo>
                    <a:lnTo>
                      <a:pt x="7631" y="186"/>
                    </a:lnTo>
                    <a:cubicBezTo>
                      <a:pt x="7631" y="93"/>
                      <a:pt x="7538" y="0"/>
                      <a:pt x="74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2684750" y="3299100"/>
                <a:ext cx="29500" cy="9350"/>
              </a:xfrm>
              <a:custGeom>
                <a:rect b="b" l="l" r="r" t="t"/>
                <a:pathLst>
                  <a:path extrusionOk="0" h="374" w="1180">
                    <a:moveTo>
                      <a:pt x="187" y="1"/>
                    </a:moveTo>
                    <a:cubicBezTo>
                      <a:pt x="1" y="63"/>
                      <a:pt x="1" y="342"/>
                      <a:pt x="187" y="373"/>
                    </a:cubicBezTo>
                    <a:lnTo>
                      <a:pt x="994" y="373"/>
                    </a:lnTo>
                    <a:cubicBezTo>
                      <a:pt x="1180" y="342"/>
                      <a:pt x="1180" y="63"/>
                      <a:pt x="9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2683975" y="3338650"/>
                <a:ext cx="31050" cy="10125"/>
              </a:xfrm>
              <a:custGeom>
                <a:rect b="b" l="l" r="r" t="t"/>
                <a:pathLst>
                  <a:path extrusionOk="0" h="405" w="1242">
                    <a:moveTo>
                      <a:pt x="218" y="1"/>
                    </a:moveTo>
                    <a:cubicBezTo>
                      <a:pt x="1" y="32"/>
                      <a:pt x="1" y="373"/>
                      <a:pt x="218" y="404"/>
                    </a:cubicBezTo>
                    <a:lnTo>
                      <a:pt x="1025" y="404"/>
                    </a:lnTo>
                    <a:cubicBezTo>
                      <a:pt x="1242" y="373"/>
                      <a:pt x="1242" y="32"/>
                      <a:pt x="1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2683975" y="3378200"/>
                <a:ext cx="31050" cy="10125"/>
              </a:xfrm>
              <a:custGeom>
                <a:rect b="b" l="l" r="r" t="t"/>
                <a:pathLst>
                  <a:path extrusionOk="0" h="405" w="1242">
                    <a:moveTo>
                      <a:pt x="218" y="1"/>
                    </a:moveTo>
                    <a:cubicBezTo>
                      <a:pt x="1" y="32"/>
                      <a:pt x="1" y="373"/>
                      <a:pt x="218" y="404"/>
                    </a:cubicBezTo>
                    <a:lnTo>
                      <a:pt x="1025" y="404"/>
                    </a:lnTo>
                    <a:cubicBezTo>
                      <a:pt x="1242" y="373"/>
                      <a:pt x="1242" y="32"/>
                      <a:pt x="1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2684750" y="3416975"/>
                <a:ext cx="29500" cy="10125"/>
              </a:xfrm>
              <a:custGeom>
                <a:rect b="b" l="l" r="r" t="t"/>
                <a:pathLst>
                  <a:path extrusionOk="0" h="405" w="1180">
                    <a:moveTo>
                      <a:pt x="187" y="1"/>
                    </a:moveTo>
                    <a:cubicBezTo>
                      <a:pt x="1" y="63"/>
                      <a:pt x="1" y="342"/>
                      <a:pt x="187" y="404"/>
                    </a:cubicBezTo>
                    <a:lnTo>
                      <a:pt x="994" y="404"/>
                    </a:lnTo>
                    <a:cubicBezTo>
                      <a:pt x="1180" y="342"/>
                      <a:pt x="1180" y="63"/>
                      <a:pt x="9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2614975" y="3388300"/>
                <a:ext cx="9325" cy="18825"/>
              </a:xfrm>
              <a:custGeom>
                <a:rect b="b" l="l" r="r" t="t"/>
                <a:pathLst>
                  <a:path extrusionOk="0" h="753" w="373">
                    <a:moveTo>
                      <a:pt x="186" y="0"/>
                    </a:moveTo>
                    <a:cubicBezTo>
                      <a:pt x="93" y="0"/>
                      <a:pt x="0" y="93"/>
                      <a:pt x="0" y="186"/>
                    </a:cubicBezTo>
                    <a:lnTo>
                      <a:pt x="0" y="589"/>
                    </a:lnTo>
                    <a:cubicBezTo>
                      <a:pt x="31" y="698"/>
                      <a:pt x="117" y="752"/>
                      <a:pt x="198" y="752"/>
                    </a:cubicBezTo>
                    <a:cubicBezTo>
                      <a:pt x="279" y="752"/>
                      <a:pt x="357" y="698"/>
                      <a:pt x="372" y="589"/>
                    </a:cubicBezTo>
                    <a:lnTo>
                      <a:pt x="372" y="186"/>
                    </a:lnTo>
                    <a:cubicBezTo>
                      <a:pt x="372" y="93"/>
                      <a:pt x="279" y="0"/>
                      <a:pt x="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2614975" y="3424725"/>
                <a:ext cx="9325" cy="19025"/>
              </a:xfrm>
              <a:custGeom>
                <a:rect b="b" l="l" r="r" t="t"/>
                <a:pathLst>
                  <a:path extrusionOk="0" h="761" w="373">
                    <a:moveTo>
                      <a:pt x="186" y="1"/>
                    </a:moveTo>
                    <a:cubicBezTo>
                      <a:pt x="93" y="1"/>
                      <a:pt x="0" y="94"/>
                      <a:pt x="0" y="187"/>
                    </a:cubicBezTo>
                    <a:lnTo>
                      <a:pt x="0" y="621"/>
                    </a:lnTo>
                    <a:cubicBezTo>
                      <a:pt x="31" y="714"/>
                      <a:pt x="117" y="761"/>
                      <a:pt x="198" y="761"/>
                    </a:cubicBezTo>
                    <a:cubicBezTo>
                      <a:pt x="279" y="761"/>
                      <a:pt x="357" y="714"/>
                      <a:pt x="372" y="621"/>
                    </a:cubicBezTo>
                    <a:lnTo>
                      <a:pt x="372" y="187"/>
                    </a:lnTo>
                    <a:cubicBezTo>
                      <a:pt x="372" y="94"/>
                      <a:pt x="279"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2637450" y="3388300"/>
                <a:ext cx="9350" cy="18825"/>
              </a:xfrm>
              <a:custGeom>
                <a:rect b="b" l="l" r="r" t="t"/>
                <a:pathLst>
                  <a:path extrusionOk="0" h="753" w="374">
                    <a:moveTo>
                      <a:pt x="187" y="0"/>
                    </a:moveTo>
                    <a:cubicBezTo>
                      <a:pt x="63" y="0"/>
                      <a:pt x="1" y="93"/>
                      <a:pt x="1" y="186"/>
                    </a:cubicBezTo>
                    <a:lnTo>
                      <a:pt x="1" y="589"/>
                    </a:lnTo>
                    <a:cubicBezTo>
                      <a:pt x="16" y="698"/>
                      <a:pt x="94" y="752"/>
                      <a:pt x="175" y="752"/>
                    </a:cubicBezTo>
                    <a:cubicBezTo>
                      <a:pt x="257" y="752"/>
                      <a:pt x="342" y="698"/>
                      <a:pt x="373" y="589"/>
                    </a:cubicBezTo>
                    <a:lnTo>
                      <a:pt x="373" y="186"/>
                    </a:lnTo>
                    <a:cubicBezTo>
                      <a:pt x="373" y="93"/>
                      <a:pt x="280" y="0"/>
                      <a:pt x="1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2637450" y="3424725"/>
                <a:ext cx="9350" cy="19025"/>
              </a:xfrm>
              <a:custGeom>
                <a:rect b="b" l="l" r="r" t="t"/>
                <a:pathLst>
                  <a:path extrusionOk="0" h="761" w="374">
                    <a:moveTo>
                      <a:pt x="187" y="1"/>
                    </a:moveTo>
                    <a:cubicBezTo>
                      <a:pt x="63" y="1"/>
                      <a:pt x="1" y="94"/>
                      <a:pt x="1" y="187"/>
                    </a:cubicBezTo>
                    <a:lnTo>
                      <a:pt x="1" y="621"/>
                    </a:lnTo>
                    <a:cubicBezTo>
                      <a:pt x="16" y="714"/>
                      <a:pt x="94" y="761"/>
                      <a:pt x="175" y="761"/>
                    </a:cubicBezTo>
                    <a:cubicBezTo>
                      <a:pt x="257" y="761"/>
                      <a:pt x="342" y="714"/>
                      <a:pt x="373" y="621"/>
                    </a:cubicBezTo>
                    <a:lnTo>
                      <a:pt x="373" y="187"/>
                    </a:lnTo>
                    <a:cubicBezTo>
                      <a:pt x="373" y="94"/>
                      <a:pt x="280"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 name="Google Shape;532;p34"/>
          <p:cNvGrpSpPr/>
          <p:nvPr/>
        </p:nvGrpSpPr>
        <p:grpSpPr>
          <a:xfrm>
            <a:off x="6970596" y="1796270"/>
            <a:ext cx="580200" cy="651600"/>
            <a:chOff x="6970596" y="1796270"/>
            <a:chExt cx="580200" cy="651600"/>
          </a:xfrm>
        </p:grpSpPr>
        <p:sp>
          <p:nvSpPr>
            <p:cNvPr id="533" name="Google Shape;533;p34"/>
            <p:cNvSpPr/>
            <p:nvPr/>
          </p:nvSpPr>
          <p:spPr>
            <a:xfrm>
              <a:off x="6970596" y="1796270"/>
              <a:ext cx="580200" cy="651600"/>
            </a:xfrm>
            <a:prstGeom prst="round2SameRect">
              <a:avLst>
                <a:gd fmla="val 50000" name="adj1"/>
                <a:gd fmla="val 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nvGrpSpPr>
            <p:cNvPr id="534" name="Google Shape;534;p34"/>
            <p:cNvGrpSpPr/>
            <p:nvPr/>
          </p:nvGrpSpPr>
          <p:grpSpPr>
            <a:xfrm>
              <a:off x="7069225" y="1975345"/>
              <a:ext cx="375202" cy="369743"/>
              <a:chOff x="3254750" y="2113850"/>
              <a:chExt cx="350525" cy="345425"/>
            </a:xfrm>
          </p:grpSpPr>
          <p:sp>
            <p:nvSpPr>
              <p:cNvPr id="535" name="Google Shape;535;p34"/>
              <p:cNvSpPr/>
              <p:nvPr/>
            </p:nvSpPr>
            <p:spPr>
              <a:xfrm>
                <a:off x="3257075" y="2113850"/>
                <a:ext cx="348200" cy="345050"/>
              </a:xfrm>
              <a:custGeom>
                <a:rect b="b" l="l" r="r" t="t"/>
                <a:pathLst>
                  <a:path extrusionOk="0" h="13802" w="13928">
                    <a:moveTo>
                      <a:pt x="8292" y="4221"/>
                    </a:moveTo>
                    <a:cubicBezTo>
                      <a:pt x="8610" y="4221"/>
                      <a:pt x="8937" y="4338"/>
                      <a:pt x="9213" y="4605"/>
                    </a:cubicBezTo>
                    <a:cubicBezTo>
                      <a:pt x="9709" y="5101"/>
                      <a:pt x="9709" y="5938"/>
                      <a:pt x="9213" y="6435"/>
                    </a:cubicBezTo>
                    <a:cubicBezTo>
                      <a:pt x="8953" y="6675"/>
                      <a:pt x="8615" y="6812"/>
                      <a:pt x="8274" y="6812"/>
                    </a:cubicBezTo>
                    <a:cubicBezTo>
                      <a:pt x="8087" y="6812"/>
                      <a:pt x="7900" y="6771"/>
                      <a:pt x="7724" y="6683"/>
                    </a:cubicBezTo>
                    <a:cubicBezTo>
                      <a:pt x="7352" y="6528"/>
                      <a:pt x="7073" y="6155"/>
                      <a:pt x="7011" y="5752"/>
                    </a:cubicBezTo>
                    <a:cubicBezTo>
                      <a:pt x="6836" y="4879"/>
                      <a:pt x="7537" y="4221"/>
                      <a:pt x="8292" y="4221"/>
                    </a:cubicBezTo>
                    <a:close/>
                    <a:moveTo>
                      <a:pt x="6887" y="6497"/>
                    </a:moveTo>
                    <a:cubicBezTo>
                      <a:pt x="6949" y="6559"/>
                      <a:pt x="6980" y="6652"/>
                      <a:pt x="7042" y="6714"/>
                    </a:cubicBezTo>
                    <a:lnTo>
                      <a:pt x="7073" y="6714"/>
                    </a:lnTo>
                    <a:cubicBezTo>
                      <a:pt x="7135" y="6776"/>
                      <a:pt x="7197" y="6838"/>
                      <a:pt x="7290" y="6900"/>
                    </a:cubicBezTo>
                    <a:lnTo>
                      <a:pt x="4932" y="9226"/>
                    </a:lnTo>
                    <a:lnTo>
                      <a:pt x="4560" y="8823"/>
                    </a:lnTo>
                    <a:lnTo>
                      <a:pt x="6887" y="6497"/>
                    </a:lnTo>
                    <a:close/>
                    <a:moveTo>
                      <a:pt x="3289" y="8247"/>
                    </a:moveTo>
                    <a:cubicBezTo>
                      <a:pt x="3329" y="8247"/>
                      <a:pt x="3371" y="8262"/>
                      <a:pt x="3412" y="8296"/>
                    </a:cubicBezTo>
                    <a:lnTo>
                      <a:pt x="5491" y="10374"/>
                    </a:lnTo>
                    <a:cubicBezTo>
                      <a:pt x="5522" y="10405"/>
                      <a:pt x="5522" y="10436"/>
                      <a:pt x="5553" y="10498"/>
                    </a:cubicBezTo>
                    <a:cubicBezTo>
                      <a:pt x="5532" y="10603"/>
                      <a:pt x="5440" y="10680"/>
                      <a:pt x="5344" y="10680"/>
                    </a:cubicBezTo>
                    <a:cubicBezTo>
                      <a:pt x="5298" y="10680"/>
                      <a:pt x="5252" y="10662"/>
                      <a:pt x="5211" y="10622"/>
                    </a:cubicBezTo>
                    <a:lnTo>
                      <a:pt x="3164" y="8575"/>
                    </a:lnTo>
                    <a:cubicBezTo>
                      <a:pt x="3043" y="8430"/>
                      <a:pt x="3149" y="8247"/>
                      <a:pt x="3289" y="8247"/>
                    </a:cubicBezTo>
                    <a:close/>
                    <a:moveTo>
                      <a:pt x="12500" y="405"/>
                    </a:moveTo>
                    <a:cubicBezTo>
                      <a:pt x="12772" y="405"/>
                      <a:pt x="13053" y="428"/>
                      <a:pt x="13339" y="479"/>
                    </a:cubicBezTo>
                    <a:cubicBezTo>
                      <a:pt x="13494" y="1627"/>
                      <a:pt x="13308" y="2836"/>
                      <a:pt x="12780" y="3860"/>
                    </a:cubicBezTo>
                    <a:lnTo>
                      <a:pt x="12749" y="3860"/>
                    </a:lnTo>
                    <a:cubicBezTo>
                      <a:pt x="12532" y="4325"/>
                      <a:pt x="12253" y="4760"/>
                      <a:pt x="11912" y="5163"/>
                    </a:cubicBezTo>
                    <a:lnTo>
                      <a:pt x="11415" y="4667"/>
                    </a:lnTo>
                    <a:cubicBezTo>
                      <a:pt x="11373" y="4624"/>
                      <a:pt x="11323" y="4606"/>
                      <a:pt x="11275" y="4606"/>
                    </a:cubicBezTo>
                    <a:cubicBezTo>
                      <a:pt x="11114" y="4606"/>
                      <a:pt x="10969" y="4810"/>
                      <a:pt x="11136" y="4977"/>
                    </a:cubicBezTo>
                    <a:lnTo>
                      <a:pt x="11632" y="5473"/>
                    </a:lnTo>
                    <a:lnTo>
                      <a:pt x="6421" y="10715"/>
                    </a:lnTo>
                    <a:lnTo>
                      <a:pt x="5801" y="10095"/>
                    </a:lnTo>
                    <a:lnTo>
                      <a:pt x="5242" y="9537"/>
                    </a:lnTo>
                    <a:lnTo>
                      <a:pt x="7662" y="7086"/>
                    </a:lnTo>
                    <a:cubicBezTo>
                      <a:pt x="7877" y="7170"/>
                      <a:pt x="8092" y="7209"/>
                      <a:pt x="8301" y="7209"/>
                    </a:cubicBezTo>
                    <a:cubicBezTo>
                      <a:pt x="9329" y="7209"/>
                      <a:pt x="10189" y="6271"/>
                      <a:pt x="9957" y="5163"/>
                    </a:cubicBezTo>
                    <a:cubicBezTo>
                      <a:pt x="9779" y="4345"/>
                      <a:pt x="9073" y="3780"/>
                      <a:pt x="8292" y="3780"/>
                    </a:cubicBezTo>
                    <a:cubicBezTo>
                      <a:pt x="8125" y="3780"/>
                      <a:pt x="7955" y="3805"/>
                      <a:pt x="7786" y="3860"/>
                    </a:cubicBezTo>
                    <a:cubicBezTo>
                      <a:pt x="6824" y="4139"/>
                      <a:pt x="6328" y="5194"/>
                      <a:pt x="6700" y="6124"/>
                    </a:cubicBezTo>
                    <a:lnTo>
                      <a:pt x="4281" y="8544"/>
                    </a:lnTo>
                    <a:lnTo>
                      <a:pt x="3723" y="8017"/>
                    </a:lnTo>
                    <a:lnTo>
                      <a:pt x="3723" y="7986"/>
                    </a:lnTo>
                    <a:lnTo>
                      <a:pt x="3071" y="7365"/>
                    </a:lnTo>
                    <a:lnTo>
                      <a:pt x="8313" y="2154"/>
                    </a:lnTo>
                    <a:lnTo>
                      <a:pt x="10485" y="4325"/>
                    </a:lnTo>
                    <a:cubicBezTo>
                      <a:pt x="10530" y="4378"/>
                      <a:pt x="10582" y="4400"/>
                      <a:pt x="10632" y="4400"/>
                    </a:cubicBezTo>
                    <a:cubicBezTo>
                      <a:pt x="10790" y="4400"/>
                      <a:pt x="10929" y="4187"/>
                      <a:pt x="10764" y="4046"/>
                    </a:cubicBezTo>
                    <a:lnTo>
                      <a:pt x="8624" y="1875"/>
                    </a:lnTo>
                    <a:cubicBezTo>
                      <a:pt x="9084" y="1495"/>
                      <a:pt x="10611" y="405"/>
                      <a:pt x="12500" y="405"/>
                    </a:cubicBezTo>
                    <a:close/>
                    <a:moveTo>
                      <a:pt x="2858" y="9455"/>
                    </a:moveTo>
                    <a:cubicBezTo>
                      <a:pt x="3218" y="9455"/>
                      <a:pt x="3586" y="9589"/>
                      <a:pt x="3878" y="9847"/>
                    </a:cubicBezTo>
                    <a:cubicBezTo>
                      <a:pt x="4157" y="10126"/>
                      <a:pt x="4312" y="10498"/>
                      <a:pt x="4312" y="10901"/>
                    </a:cubicBezTo>
                    <a:cubicBezTo>
                      <a:pt x="4312" y="11212"/>
                      <a:pt x="4219" y="11491"/>
                      <a:pt x="4033" y="11739"/>
                    </a:cubicBezTo>
                    <a:lnTo>
                      <a:pt x="2048" y="9723"/>
                    </a:lnTo>
                    <a:cubicBezTo>
                      <a:pt x="2283" y="9543"/>
                      <a:pt x="2568" y="9455"/>
                      <a:pt x="2858" y="9455"/>
                    </a:cubicBezTo>
                    <a:close/>
                    <a:moveTo>
                      <a:pt x="8469" y="9195"/>
                    </a:moveTo>
                    <a:lnTo>
                      <a:pt x="9275" y="10002"/>
                    </a:lnTo>
                    <a:cubicBezTo>
                      <a:pt x="9492" y="10250"/>
                      <a:pt x="9492" y="10622"/>
                      <a:pt x="9275" y="10870"/>
                    </a:cubicBezTo>
                    <a:lnTo>
                      <a:pt x="6824" y="13321"/>
                    </a:lnTo>
                    <a:lnTo>
                      <a:pt x="6452" y="12980"/>
                    </a:lnTo>
                    <a:lnTo>
                      <a:pt x="7166" y="11646"/>
                    </a:lnTo>
                    <a:cubicBezTo>
                      <a:pt x="7197" y="11584"/>
                      <a:pt x="7166" y="11491"/>
                      <a:pt x="7104" y="11429"/>
                    </a:cubicBezTo>
                    <a:lnTo>
                      <a:pt x="6700" y="10994"/>
                    </a:lnTo>
                    <a:lnTo>
                      <a:pt x="8469" y="9195"/>
                    </a:lnTo>
                    <a:close/>
                    <a:moveTo>
                      <a:pt x="12411" y="0"/>
                    </a:moveTo>
                    <a:cubicBezTo>
                      <a:pt x="11488" y="0"/>
                      <a:pt x="10582" y="222"/>
                      <a:pt x="9740" y="665"/>
                    </a:cubicBezTo>
                    <a:cubicBezTo>
                      <a:pt x="9182" y="944"/>
                      <a:pt x="8655" y="1285"/>
                      <a:pt x="8158" y="1720"/>
                    </a:cubicBezTo>
                    <a:lnTo>
                      <a:pt x="4870" y="5008"/>
                    </a:lnTo>
                    <a:lnTo>
                      <a:pt x="4095" y="4232"/>
                    </a:lnTo>
                    <a:cubicBezTo>
                      <a:pt x="3893" y="4046"/>
                      <a:pt x="3629" y="3953"/>
                      <a:pt x="3366" y="3953"/>
                    </a:cubicBezTo>
                    <a:cubicBezTo>
                      <a:pt x="3102" y="3953"/>
                      <a:pt x="2838" y="4046"/>
                      <a:pt x="2637" y="4232"/>
                    </a:cubicBezTo>
                    <a:lnTo>
                      <a:pt x="2016" y="4853"/>
                    </a:lnTo>
                    <a:cubicBezTo>
                      <a:pt x="1892" y="4977"/>
                      <a:pt x="1985" y="5225"/>
                      <a:pt x="2172" y="5225"/>
                    </a:cubicBezTo>
                    <a:cubicBezTo>
                      <a:pt x="2234" y="5194"/>
                      <a:pt x="2265" y="5194"/>
                      <a:pt x="2327" y="5163"/>
                    </a:cubicBezTo>
                    <a:lnTo>
                      <a:pt x="2947" y="4542"/>
                    </a:lnTo>
                    <a:cubicBezTo>
                      <a:pt x="3056" y="4418"/>
                      <a:pt x="3211" y="4356"/>
                      <a:pt x="3370" y="4356"/>
                    </a:cubicBezTo>
                    <a:cubicBezTo>
                      <a:pt x="3529" y="4356"/>
                      <a:pt x="3692" y="4418"/>
                      <a:pt x="3816" y="4542"/>
                    </a:cubicBezTo>
                    <a:lnTo>
                      <a:pt x="4591" y="5318"/>
                    </a:lnTo>
                    <a:lnTo>
                      <a:pt x="2792" y="7086"/>
                    </a:lnTo>
                    <a:lnTo>
                      <a:pt x="2389" y="6652"/>
                    </a:lnTo>
                    <a:cubicBezTo>
                      <a:pt x="2331" y="6613"/>
                      <a:pt x="2274" y="6587"/>
                      <a:pt x="2224" y="6587"/>
                    </a:cubicBezTo>
                    <a:cubicBezTo>
                      <a:pt x="2192" y="6587"/>
                      <a:pt x="2164" y="6597"/>
                      <a:pt x="2141" y="6621"/>
                    </a:cubicBezTo>
                    <a:lnTo>
                      <a:pt x="869" y="7334"/>
                    </a:lnTo>
                    <a:lnTo>
                      <a:pt x="497" y="6993"/>
                    </a:lnTo>
                    <a:lnTo>
                      <a:pt x="1706" y="5783"/>
                    </a:lnTo>
                    <a:cubicBezTo>
                      <a:pt x="1799" y="5690"/>
                      <a:pt x="1799" y="5566"/>
                      <a:pt x="1706" y="5473"/>
                    </a:cubicBezTo>
                    <a:cubicBezTo>
                      <a:pt x="1675" y="5442"/>
                      <a:pt x="1629" y="5427"/>
                      <a:pt x="1578" y="5427"/>
                    </a:cubicBezTo>
                    <a:cubicBezTo>
                      <a:pt x="1528" y="5427"/>
                      <a:pt x="1474" y="5442"/>
                      <a:pt x="1427" y="5473"/>
                    </a:cubicBezTo>
                    <a:lnTo>
                      <a:pt x="93" y="6838"/>
                    </a:lnTo>
                    <a:cubicBezTo>
                      <a:pt x="0" y="6931"/>
                      <a:pt x="0" y="7055"/>
                      <a:pt x="93" y="7117"/>
                    </a:cubicBezTo>
                    <a:lnTo>
                      <a:pt x="683" y="7737"/>
                    </a:lnTo>
                    <a:cubicBezTo>
                      <a:pt x="719" y="7774"/>
                      <a:pt x="766" y="7789"/>
                      <a:pt x="811" y="7789"/>
                    </a:cubicBezTo>
                    <a:cubicBezTo>
                      <a:pt x="843" y="7789"/>
                      <a:pt x="874" y="7781"/>
                      <a:pt x="900" y="7768"/>
                    </a:cubicBezTo>
                    <a:lnTo>
                      <a:pt x="2203" y="7055"/>
                    </a:lnTo>
                    <a:lnTo>
                      <a:pt x="3040" y="7893"/>
                    </a:lnTo>
                    <a:cubicBezTo>
                      <a:pt x="2761" y="8048"/>
                      <a:pt x="2637" y="8389"/>
                      <a:pt x="2761" y="8668"/>
                    </a:cubicBezTo>
                    <a:cubicBezTo>
                      <a:pt x="2854" y="8823"/>
                      <a:pt x="2978" y="8947"/>
                      <a:pt x="3102" y="9071"/>
                    </a:cubicBezTo>
                    <a:cubicBezTo>
                      <a:pt x="3031" y="9063"/>
                      <a:pt x="2961" y="9060"/>
                      <a:pt x="2891" y="9060"/>
                    </a:cubicBezTo>
                    <a:cubicBezTo>
                      <a:pt x="2412" y="9060"/>
                      <a:pt x="1965" y="9243"/>
                      <a:pt x="1613" y="9568"/>
                    </a:cubicBezTo>
                    <a:cubicBezTo>
                      <a:pt x="1520" y="9661"/>
                      <a:pt x="1520" y="9785"/>
                      <a:pt x="1613" y="9878"/>
                    </a:cubicBezTo>
                    <a:lnTo>
                      <a:pt x="3940" y="12204"/>
                    </a:lnTo>
                    <a:cubicBezTo>
                      <a:pt x="3986" y="12235"/>
                      <a:pt x="4040" y="12251"/>
                      <a:pt x="4091" y="12251"/>
                    </a:cubicBezTo>
                    <a:cubicBezTo>
                      <a:pt x="4141" y="12251"/>
                      <a:pt x="4188" y="12235"/>
                      <a:pt x="4219" y="12204"/>
                    </a:cubicBezTo>
                    <a:cubicBezTo>
                      <a:pt x="4560" y="11863"/>
                      <a:pt x="4746" y="11398"/>
                      <a:pt x="4777" y="10932"/>
                    </a:cubicBezTo>
                    <a:cubicBezTo>
                      <a:pt x="4777" y="10839"/>
                      <a:pt x="4777" y="10777"/>
                      <a:pt x="4777" y="10715"/>
                    </a:cubicBezTo>
                    <a:cubicBezTo>
                      <a:pt x="4870" y="10839"/>
                      <a:pt x="5025" y="10963"/>
                      <a:pt x="5180" y="11057"/>
                    </a:cubicBezTo>
                    <a:cubicBezTo>
                      <a:pt x="5242" y="11077"/>
                      <a:pt x="5307" y="11087"/>
                      <a:pt x="5372" y="11087"/>
                    </a:cubicBezTo>
                    <a:cubicBezTo>
                      <a:pt x="5600" y="11087"/>
                      <a:pt x="5828" y="10964"/>
                      <a:pt x="5925" y="10746"/>
                    </a:cubicBezTo>
                    <a:lnTo>
                      <a:pt x="6793" y="11615"/>
                    </a:lnTo>
                    <a:lnTo>
                      <a:pt x="6049" y="12918"/>
                    </a:lnTo>
                    <a:cubicBezTo>
                      <a:pt x="5987" y="12980"/>
                      <a:pt x="6018" y="13073"/>
                      <a:pt x="6080" y="13135"/>
                    </a:cubicBezTo>
                    <a:lnTo>
                      <a:pt x="6669" y="13755"/>
                    </a:lnTo>
                    <a:cubicBezTo>
                      <a:pt x="6700" y="13786"/>
                      <a:pt x="6755" y="13802"/>
                      <a:pt x="6809" y="13802"/>
                    </a:cubicBezTo>
                    <a:cubicBezTo>
                      <a:pt x="6863" y="13802"/>
                      <a:pt x="6918" y="13786"/>
                      <a:pt x="6949" y="13755"/>
                    </a:cubicBezTo>
                    <a:lnTo>
                      <a:pt x="9554" y="11150"/>
                    </a:lnTo>
                    <a:cubicBezTo>
                      <a:pt x="9926" y="10746"/>
                      <a:pt x="9926" y="10126"/>
                      <a:pt x="9554" y="9723"/>
                    </a:cubicBezTo>
                    <a:lnTo>
                      <a:pt x="8779" y="8947"/>
                    </a:lnTo>
                    <a:lnTo>
                      <a:pt x="12067" y="5628"/>
                    </a:lnTo>
                    <a:cubicBezTo>
                      <a:pt x="12501" y="5163"/>
                      <a:pt x="12842" y="4636"/>
                      <a:pt x="13121" y="4046"/>
                    </a:cubicBezTo>
                    <a:cubicBezTo>
                      <a:pt x="13742" y="2898"/>
                      <a:pt x="13928" y="1565"/>
                      <a:pt x="13711" y="293"/>
                    </a:cubicBezTo>
                    <a:lnTo>
                      <a:pt x="13711" y="262"/>
                    </a:lnTo>
                    <a:cubicBezTo>
                      <a:pt x="13711" y="231"/>
                      <a:pt x="13680" y="169"/>
                      <a:pt x="13649" y="138"/>
                    </a:cubicBezTo>
                    <a:cubicBezTo>
                      <a:pt x="13618" y="107"/>
                      <a:pt x="13556" y="107"/>
                      <a:pt x="13525" y="107"/>
                    </a:cubicBezTo>
                    <a:cubicBezTo>
                      <a:pt x="13152" y="36"/>
                      <a:pt x="12780" y="0"/>
                      <a:pt x="124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6" name="Google Shape;536;p34"/>
              <p:cNvSpPr/>
              <p:nvPr/>
            </p:nvSpPr>
            <p:spPr>
              <a:xfrm>
                <a:off x="3254750" y="2377850"/>
                <a:ext cx="51675" cy="47325"/>
              </a:xfrm>
              <a:custGeom>
                <a:rect b="b" l="l" r="r" t="t"/>
                <a:pathLst>
                  <a:path extrusionOk="0" h="1893" w="2067">
                    <a:moveTo>
                      <a:pt x="1782" y="1"/>
                    </a:moveTo>
                    <a:cubicBezTo>
                      <a:pt x="1736" y="1"/>
                      <a:pt x="1687" y="19"/>
                      <a:pt x="1644" y="62"/>
                    </a:cubicBezTo>
                    <a:lnTo>
                      <a:pt x="124" y="1551"/>
                    </a:lnTo>
                    <a:cubicBezTo>
                      <a:pt x="0" y="1675"/>
                      <a:pt x="93" y="1892"/>
                      <a:pt x="279" y="1892"/>
                    </a:cubicBezTo>
                    <a:cubicBezTo>
                      <a:pt x="341" y="1892"/>
                      <a:pt x="372" y="1892"/>
                      <a:pt x="434" y="1830"/>
                    </a:cubicBezTo>
                    <a:lnTo>
                      <a:pt x="1923" y="341"/>
                    </a:lnTo>
                    <a:cubicBezTo>
                      <a:pt x="2066" y="199"/>
                      <a:pt x="193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7" name="Google Shape;537;p34"/>
              <p:cNvSpPr/>
              <p:nvPr/>
            </p:nvSpPr>
            <p:spPr>
              <a:xfrm>
                <a:off x="3254975" y="2394700"/>
                <a:ext cx="66475" cy="64475"/>
              </a:xfrm>
              <a:custGeom>
                <a:rect b="b" l="l" r="r" t="t"/>
                <a:pathLst>
                  <a:path extrusionOk="0" h="2579" w="2659">
                    <a:moveTo>
                      <a:pt x="2442" y="1"/>
                    </a:moveTo>
                    <a:cubicBezTo>
                      <a:pt x="2387" y="1"/>
                      <a:pt x="2333" y="24"/>
                      <a:pt x="2287" y="71"/>
                    </a:cubicBezTo>
                    <a:lnTo>
                      <a:pt x="146" y="2211"/>
                    </a:lnTo>
                    <a:cubicBezTo>
                      <a:pt x="1" y="2357"/>
                      <a:pt x="140" y="2579"/>
                      <a:pt x="297" y="2579"/>
                    </a:cubicBezTo>
                    <a:cubicBezTo>
                      <a:pt x="340" y="2579"/>
                      <a:pt x="385" y="2562"/>
                      <a:pt x="425" y="2521"/>
                    </a:cubicBezTo>
                    <a:lnTo>
                      <a:pt x="2597" y="350"/>
                    </a:lnTo>
                    <a:cubicBezTo>
                      <a:pt x="2659" y="288"/>
                      <a:pt x="2659" y="164"/>
                      <a:pt x="2597" y="71"/>
                    </a:cubicBezTo>
                    <a:cubicBezTo>
                      <a:pt x="2550" y="24"/>
                      <a:pt x="2496" y="1"/>
                      <a:pt x="2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538" name="Google Shape;538;p34"/>
              <p:cNvSpPr/>
              <p:nvPr/>
            </p:nvSpPr>
            <p:spPr>
              <a:xfrm>
                <a:off x="3287800" y="2411650"/>
                <a:ext cx="51925" cy="47625"/>
              </a:xfrm>
              <a:custGeom>
                <a:rect b="b" l="l" r="r" t="t"/>
                <a:pathLst>
                  <a:path extrusionOk="0" h="1905" w="2077">
                    <a:moveTo>
                      <a:pt x="1800" y="1"/>
                    </a:moveTo>
                    <a:cubicBezTo>
                      <a:pt x="1752" y="1"/>
                      <a:pt x="1701" y="23"/>
                      <a:pt x="1656" y="75"/>
                    </a:cubicBezTo>
                    <a:lnTo>
                      <a:pt x="167" y="1564"/>
                    </a:lnTo>
                    <a:cubicBezTo>
                      <a:pt x="0" y="1707"/>
                      <a:pt x="144" y="1905"/>
                      <a:pt x="305" y="1905"/>
                    </a:cubicBezTo>
                    <a:cubicBezTo>
                      <a:pt x="353" y="1905"/>
                      <a:pt x="403" y="1886"/>
                      <a:pt x="446" y="1843"/>
                    </a:cubicBezTo>
                    <a:lnTo>
                      <a:pt x="1935" y="354"/>
                    </a:lnTo>
                    <a:cubicBezTo>
                      <a:pt x="2076" y="213"/>
                      <a:pt x="1950" y="1"/>
                      <a:pt x="18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grpSp>
        <p:nvGrpSpPr>
          <p:cNvPr id="539" name="Google Shape;539;p34"/>
          <p:cNvGrpSpPr/>
          <p:nvPr/>
        </p:nvGrpSpPr>
        <p:grpSpPr>
          <a:xfrm>
            <a:off x="1593200" y="1796270"/>
            <a:ext cx="580200" cy="651600"/>
            <a:chOff x="1593200" y="1796270"/>
            <a:chExt cx="580200" cy="651600"/>
          </a:xfrm>
        </p:grpSpPr>
        <p:sp>
          <p:nvSpPr>
            <p:cNvPr id="540" name="Google Shape;540;p34"/>
            <p:cNvSpPr/>
            <p:nvPr/>
          </p:nvSpPr>
          <p:spPr>
            <a:xfrm>
              <a:off x="1593200" y="1796270"/>
              <a:ext cx="580200" cy="651600"/>
            </a:xfrm>
            <a:prstGeom prst="round2SameRect">
              <a:avLst>
                <a:gd fmla="val 5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541" name="Google Shape;541;p34"/>
            <p:cNvGrpSpPr/>
            <p:nvPr/>
          </p:nvGrpSpPr>
          <p:grpSpPr>
            <a:xfrm>
              <a:off x="1696926" y="1980530"/>
              <a:ext cx="372740" cy="369609"/>
              <a:chOff x="989550" y="3785925"/>
              <a:chExt cx="348225" cy="345300"/>
            </a:xfrm>
          </p:grpSpPr>
          <p:sp>
            <p:nvSpPr>
              <p:cNvPr id="542" name="Google Shape;542;p34"/>
              <p:cNvSpPr/>
              <p:nvPr/>
            </p:nvSpPr>
            <p:spPr>
              <a:xfrm>
                <a:off x="989550" y="3785925"/>
                <a:ext cx="149700" cy="138925"/>
              </a:xfrm>
              <a:custGeom>
                <a:rect b="b" l="l" r="r" t="t"/>
                <a:pathLst>
                  <a:path extrusionOk="0" h="5557" w="5988">
                    <a:moveTo>
                      <a:pt x="3010" y="566"/>
                    </a:moveTo>
                    <a:lnTo>
                      <a:pt x="3630" y="1838"/>
                    </a:lnTo>
                    <a:cubicBezTo>
                      <a:pt x="3692" y="1962"/>
                      <a:pt x="3816" y="2055"/>
                      <a:pt x="3971" y="2086"/>
                    </a:cubicBezTo>
                    <a:lnTo>
                      <a:pt x="5367" y="2272"/>
                    </a:lnTo>
                    <a:lnTo>
                      <a:pt x="4343" y="3265"/>
                    </a:lnTo>
                    <a:cubicBezTo>
                      <a:pt x="4250" y="3358"/>
                      <a:pt x="4188" y="3513"/>
                      <a:pt x="4219" y="3668"/>
                    </a:cubicBezTo>
                    <a:lnTo>
                      <a:pt x="4468" y="5033"/>
                    </a:lnTo>
                    <a:lnTo>
                      <a:pt x="3227" y="4382"/>
                    </a:lnTo>
                    <a:cubicBezTo>
                      <a:pt x="3165" y="4351"/>
                      <a:pt x="3087" y="4335"/>
                      <a:pt x="3010" y="4335"/>
                    </a:cubicBezTo>
                    <a:cubicBezTo>
                      <a:pt x="2932" y="4335"/>
                      <a:pt x="2855" y="4351"/>
                      <a:pt x="2792" y="4382"/>
                    </a:cubicBezTo>
                    <a:lnTo>
                      <a:pt x="1552" y="5033"/>
                    </a:lnTo>
                    <a:lnTo>
                      <a:pt x="1800" y="3668"/>
                    </a:lnTo>
                    <a:cubicBezTo>
                      <a:pt x="1831" y="3513"/>
                      <a:pt x="1769" y="3358"/>
                      <a:pt x="1676" y="3265"/>
                    </a:cubicBezTo>
                    <a:lnTo>
                      <a:pt x="652" y="2272"/>
                    </a:lnTo>
                    <a:lnTo>
                      <a:pt x="2048" y="2086"/>
                    </a:lnTo>
                    <a:cubicBezTo>
                      <a:pt x="2203" y="2055"/>
                      <a:pt x="2327" y="1962"/>
                      <a:pt x="2389" y="1838"/>
                    </a:cubicBezTo>
                    <a:lnTo>
                      <a:pt x="3010" y="566"/>
                    </a:lnTo>
                    <a:close/>
                    <a:moveTo>
                      <a:pt x="2994" y="0"/>
                    </a:moveTo>
                    <a:cubicBezTo>
                      <a:pt x="2901" y="0"/>
                      <a:pt x="2808" y="54"/>
                      <a:pt x="2761" y="163"/>
                    </a:cubicBezTo>
                    <a:lnTo>
                      <a:pt x="2017" y="1652"/>
                    </a:lnTo>
                    <a:cubicBezTo>
                      <a:pt x="1986" y="1652"/>
                      <a:pt x="1986" y="1683"/>
                      <a:pt x="1955" y="1683"/>
                    </a:cubicBezTo>
                    <a:lnTo>
                      <a:pt x="311" y="1931"/>
                    </a:lnTo>
                    <a:cubicBezTo>
                      <a:pt x="94" y="1931"/>
                      <a:pt x="1" y="2241"/>
                      <a:pt x="156" y="2396"/>
                    </a:cubicBezTo>
                    <a:lnTo>
                      <a:pt x="1366" y="3544"/>
                    </a:lnTo>
                    <a:cubicBezTo>
                      <a:pt x="1397" y="3544"/>
                      <a:pt x="1397" y="3575"/>
                      <a:pt x="1397" y="3606"/>
                    </a:cubicBezTo>
                    <a:lnTo>
                      <a:pt x="1117" y="5250"/>
                    </a:lnTo>
                    <a:cubicBezTo>
                      <a:pt x="1068" y="5423"/>
                      <a:pt x="1216" y="5557"/>
                      <a:pt x="1372" y="5557"/>
                    </a:cubicBezTo>
                    <a:cubicBezTo>
                      <a:pt x="1412" y="5557"/>
                      <a:pt x="1452" y="5548"/>
                      <a:pt x="1490" y="5529"/>
                    </a:cubicBezTo>
                    <a:lnTo>
                      <a:pt x="2979" y="4754"/>
                    </a:lnTo>
                    <a:lnTo>
                      <a:pt x="3041" y="4754"/>
                    </a:lnTo>
                    <a:lnTo>
                      <a:pt x="4530" y="5529"/>
                    </a:lnTo>
                    <a:cubicBezTo>
                      <a:pt x="4567" y="5548"/>
                      <a:pt x="4606" y="5557"/>
                      <a:pt x="4644" y="5557"/>
                    </a:cubicBezTo>
                    <a:cubicBezTo>
                      <a:pt x="4794" y="5557"/>
                      <a:pt x="4927" y="5423"/>
                      <a:pt x="4902" y="5250"/>
                    </a:cubicBezTo>
                    <a:lnTo>
                      <a:pt x="4623" y="3606"/>
                    </a:lnTo>
                    <a:cubicBezTo>
                      <a:pt x="4623" y="3575"/>
                      <a:pt x="4623" y="3575"/>
                      <a:pt x="4623" y="3544"/>
                    </a:cubicBezTo>
                    <a:lnTo>
                      <a:pt x="5832" y="2396"/>
                    </a:lnTo>
                    <a:cubicBezTo>
                      <a:pt x="5987" y="2241"/>
                      <a:pt x="5894" y="1962"/>
                      <a:pt x="5677" y="1931"/>
                    </a:cubicBezTo>
                    <a:lnTo>
                      <a:pt x="4002" y="1683"/>
                    </a:lnTo>
                    <a:cubicBezTo>
                      <a:pt x="4002" y="1683"/>
                      <a:pt x="3971" y="1652"/>
                      <a:pt x="3971" y="1652"/>
                    </a:cubicBezTo>
                    <a:lnTo>
                      <a:pt x="3227" y="163"/>
                    </a:lnTo>
                    <a:cubicBezTo>
                      <a:pt x="3180" y="54"/>
                      <a:pt x="3087" y="0"/>
                      <a:pt x="2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43" name="Google Shape;543;p34"/>
              <p:cNvSpPr/>
              <p:nvPr/>
            </p:nvSpPr>
            <p:spPr>
              <a:xfrm>
                <a:off x="998775" y="3837300"/>
                <a:ext cx="339000" cy="293925"/>
              </a:xfrm>
              <a:custGeom>
                <a:rect b="b" l="l" r="r" t="t"/>
                <a:pathLst>
                  <a:path extrusionOk="0" h="11757" w="13560">
                    <a:moveTo>
                      <a:pt x="1069" y="5292"/>
                    </a:moveTo>
                    <a:lnTo>
                      <a:pt x="1069" y="5292"/>
                    </a:lnTo>
                    <a:cubicBezTo>
                      <a:pt x="851" y="5415"/>
                      <a:pt x="750" y="5659"/>
                      <a:pt x="770" y="5892"/>
                    </a:cubicBezTo>
                    <a:lnTo>
                      <a:pt x="770" y="5892"/>
                    </a:lnTo>
                    <a:cubicBezTo>
                      <a:pt x="859" y="5688"/>
                      <a:pt x="959" y="5487"/>
                      <a:pt x="1069" y="5292"/>
                    </a:cubicBezTo>
                    <a:close/>
                    <a:moveTo>
                      <a:pt x="418" y="6913"/>
                    </a:moveTo>
                    <a:cubicBezTo>
                      <a:pt x="57" y="7090"/>
                      <a:pt x="1" y="7616"/>
                      <a:pt x="248" y="7894"/>
                    </a:cubicBezTo>
                    <a:lnTo>
                      <a:pt x="248" y="7894"/>
                    </a:lnTo>
                    <a:cubicBezTo>
                      <a:pt x="279" y="7561"/>
                      <a:pt x="336" y="7234"/>
                      <a:pt x="418" y="6913"/>
                    </a:cubicBezTo>
                    <a:close/>
                    <a:moveTo>
                      <a:pt x="4810" y="6871"/>
                    </a:moveTo>
                    <a:cubicBezTo>
                      <a:pt x="4819" y="7265"/>
                      <a:pt x="4834" y="7657"/>
                      <a:pt x="4854" y="8046"/>
                    </a:cubicBezTo>
                    <a:lnTo>
                      <a:pt x="4854" y="8046"/>
                    </a:lnTo>
                    <a:cubicBezTo>
                      <a:pt x="5391" y="7888"/>
                      <a:pt x="5377" y="7009"/>
                      <a:pt x="4810" y="6871"/>
                    </a:cubicBezTo>
                    <a:close/>
                    <a:moveTo>
                      <a:pt x="248" y="7894"/>
                    </a:moveTo>
                    <a:lnTo>
                      <a:pt x="248" y="7894"/>
                    </a:lnTo>
                    <a:cubicBezTo>
                      <a:pt x="234" y="8043"/>
                      <a:pt x="225" y="8193"/>
                      <a:pt x="221" y="8344"/>
                    </a:cubicBezTo>
                    <a:cubicBezTo>
                      <a:pt x="256" y="8509"/>
                      <a:pt x="295" y="8674"/>
                      <a:pt x="338" y="8839"/>
                    </a:cubicBezTo>
                    <a:lnTo>
                      <a:pt x="338" y="8839"/>
                    </a:lnTo>
                    <a:cubicBezTo>
                      <a:pt x="434" y="8633"/>
                      <a:pt x="645" y="8499"/>
                      <a:pt x="872" y="8499"/>
                    </a:cubicBezTo>
                    <a:lnTo>
                      <a:pt x="4161" y="8499"/>
                    </a:lnTo>
                    <a:cubicBezTo>
                      <a:pt x="4189" y="8496"/>
                      <a:pt x="4216" y="8495"/>
                      <a:pt x="4242" y="8495"/>
                    </a:cubicBezTo>
                    <a:cubicBezTo>
                      <a:pt x="4485" y="8495"/>
                      <a:pt x="4650" y="8620"/>
                      <a:pt x="4738" y="8789"/>
                    </a:cubicBezTo>
                    <a:lnTo>
                      <a:pt x="4738" y="8789"/>
                    </a:lnTo>
                    <a:cubicBezTo>
                      <a:pt x="4778" y="8660"/>
                      <a:pt x="4824" y="8532"/>
                      <a:pt x="4874" y="8406"/>
                    </a:cubicBezTo>
                    <a:cubicBezTo>
                      <a:pt x="4867" y="8286"/>
                      <a:pt x="4860" y="8166"/>
                      <a:pt x="4854" y="8046"/>
                    </a:cubicBezTo>
                    <a:lnTo>
                      <a:pt x="4854" y="8046"/>
                    </a:lnTo>
                    <a:cubicBezTo>
                      <a:pt x="4801" y="8061"/>
                      <a:pt x="4742" y="8070"/>
                      <a:pt x="4678" y="8070"/>
                    </a:cubicBezTo>
                    <a:cubicBezTo>
                      <a:pt x="4651" y="8070"/>
                      <a:pt x="4623" y="8068"/>
                      <a:pt x="4595" y="8065"/>
                    </a:cubicBezTo>
                    <a:lnTo>
                      <a:pt x="748" y="8065"/>
                    </a:lnTo>
                    <a:cubicBezTo>
                      <a:pt x="720" y="8068"/>
                      <a:pt x="692" y="8070"/>
                      <a:pt x="665" y="8070"/>
                    </a:cubicBezTo>
                    <a:cubicBezTo>
                      <a:pt x="482" y="8070"/>
                      <a:pt x="342" y="8000"/>
                      <a:pt x="248" y="7894"/>
                    </a:cubicBezTo>
                    <a:close/>
                    <a:moveTo>
                      <a:pt x="6037" y="3645"/>
                    </a:moveTo>
                    <a:cubicBezTo>
                      <a:pt x="5952" y="3645"/>
                      <a:pt x="5867" y="3691"/>
                      <a:pt x="5836" y="3784"/>
                    </a:cubicBezTo>
                    <a:lnTo>
                      <a:pt x="5836" y="4808"/>
                    </a:lnTo>
                    <a:lnTo>
                      <a:pt x="1369" y="4808"/>
                    </a:lnTo>
                    <a:cubicBezTo>
                      <a:pt x="1262" y="4966"/>
                      <a:pt x="1162" y="5127"/>
                      <a:pt x="1069" y="5292"/>
                    </a:cubicBezTo>
                    <a:lnTo>
                      <a:pt x="1069" y="5292"/>
                    </a:lnTo>
                    <a:cubicBezTo>
                      <a:pt x="1152" y="5245"/>
                      <a:pt x="1252" y="5216"/>
                      <a:pt x="1369" y="5211"/>
                    </a:cubicBezTo>
                    <a:lnTo>
                      <a:pt x="4036" y="5211"/>
                    </a:lnTo>
                    <a:cubicBezTo>
                      <a:pt x="4812" y="5242"/>
                      <a:pt x="4843" y="6359"/>
                      <a:pt x="4099" y="6452"/>
                    </a:cubicBezTo>
                    <a:lnTo>
                      <a:pt x="1307" y="6452"/>
                    </a:lnTo>
                    <a:cubicBezTo>
                      <a:pt x="970" y="6410"/>
                      <a:pt x="791" y="6158"/>
                      <a:pt x="770" y="5892"/>
                    </a:cubicBezTo>
                    <a:lnTo>
                      <a:pt x="770" y="5892"/>
                    </a:lnTo>
                    <a:cubicBezTo>
                      <a:pt x="624" y="6222"/>
                      <a:pt x="506" y="6564"/>
                      <a:pt x="418" y="6913"/>
                    </a:cubicBezTo>
                    <a:lnTo>
                      <a:pt x="418" y="6913"/>
                    </a:lnTo>
                    <a:cubicBezTo>
                      <a:pt x="495" y="6875"/>
                      <a:pt x="586" y="6853"/>
                      <a:pt x="692" y="6853"/>
                    </a:cubicBezTo>
                    <a:cubicBezTo>
                      <a:pt x="710" y="6853"/>
                      <a:pt x="729" y="6854"/>
                      <a:pt x="748" y="6855"/>
                    </a:cubicBezTo>
                    <a:lnTo>
                      <a:pt x="4595" y="6855"/>
                    </a:lnTo>
                    <a:cubicBezTo>
                      <a:pt x="4614" y="6854"/>
                      <a:pt x="4633" y="6853"/>
                      <a:pt x="4651" y="6853"/>
                    </a:cubicBezTo>
                    <a:cubicBezTo>
                      <a:pt x="4708" y="6853"/>
                      <a:pt x="4761" y="6860"/>
                      <a:pt x="4810" y="6871"/>
                    </a:cubicBezTo>
                    <a:lnTo>
                      <a:pt x="4810" y="6871"/>
                    </a:lnTo>
                    <a:cubicBezTo>
                      <a:pt x="4796" y="6311"/>
                      <a:pt x="4796" y="5745"/>
                      <a:pt x="4812" y="5180"/>
                    </a:cubicBezTo>
                    <a:lnTo>
                      <a:pt x="5836" y="5180"/>
                    </a:lnTo>
                    <a:cubicBezTo>
                      <a:pt x="5836" y="5739"/>
                      <a:pt x="5929" y="6297"/>
                      <a:pt x="6084" y="6824"/>
                    </a:cubicBezTo>
                    <a:cubicBezTo>
                      <a:pt x="6425" y="8003"/>
                      <a:pt x="7418" y="8841"/>
                      <a:pt x="8627" y="8996"/>
                    </a:cubicBezTo>
                    <a:cubicBezTo>
                      <a:pt x="8844" y="8965"/>
                      <a:pt x="8875" y="8654"/>
                      <a:pt x="8658" y="8592"/>
                    </a:cubicBezTo>
                    <a:cubicBezTo>
                      <a:pt x="7200" y="8406"/>
                      <a:pt x="6456" y="7166"/>
                      <a:pt x="6270" y="5770"/>
                    </a:cubicBezTo>
                    <a:cubicBezTo>
                      <a:pt x="6208" y="5118"/>
                      <a:pt x="6208" y="4436"/>
                      <a:pt x="6239" y="3784"/>
                    </a:cubicBezTo>
                    <a:cubicBezTo>
                      <a:pt x="6208" y="3691"/>
                      <a:pt x="6123" y="3645"/>
                      <a:pt x="6037" y="3645"/>
                    </a:cubicBezTo>
                    <a:close/>
                    <a:moveTo>
                      <a:pt x="338" y="8839"/>
                    </a:moveTo>
                    <a:cubicBezTo>
                      <a:pt x="303" y="8914"/>
                      <a:pt x="283" y="8998"/>
                      <a:pt x="283" y="9089"/>
                    </a:cubicBezTo>
                    <a:cubicBezTo>
                      <a:pt x="283" y="9308"/>
                      <a:pt x="398" y="9501"/>
                      <a:pt x="571" y="9612"/>
                    </a:cubicBezTo>
                    <a:lnTo>
                      <a:pt x="571" y="9612"/>
                    </a:lnTo>
                    <a:cubicBezTo>
                      <a:pt x="483" y="9356"/>
                      <a:pt x="406" y="9098"/>
                      <a:pt x="338" y="8839"/>
                    </a:cubicBezTo>
                    <a:close/>
                    <a:moveTo>
                      <a:pt x="4738" y="8789"/>
                    </a:moveTo>
                    <a:cubicBezTo>
                      <a:pt x="4653" y="9064"/>
                      <a:pt x="4590" y="9345"/>
                      <a:pt x="4551" y="9628"/>
                    </a:cubicBezTo>
                    <a:lnTo>
                      <a:pt x="4551" y="9628"/>
                    </a:lnTo>
                    <a:cubicBezTo>
                      <a:pt x="4818" y="9457"/>
                      <a:pt x="4880" y="9064"/>
                      <a:pt x="4738" y="8789"/>
                    </a:cubicBezTo>
                    <a:close/>
                    <a:moveTo>
                      <a:pt x="952" y="10585"/>
                    </a:moveTo>
                    <a:cubicBezTo>
                      <a:pt x="941" y="10632"/>
                      <a:pt x="935" y="10682"/>
                      <a:pt x="935" y="10733"/>
                    </a:cubicBezTo>
                    <a:cubicBezTo>
                      <a:pt x="935" y="10983"/>
                      <a:pt x="1084" y="11200"/>
                      <a:pt x="1299" y="11297"/>
                    </a:cubicBezTo>
                    <a:lnTo>
                      <a:pt x="1299" y="11297"/>
                    </a:lnTo>
                    <a:cubicBezTo>
                      <a:pt x="1176" y="11064"/>
                      <a:pt x="1060" y="10826"/>
                      <a:pt x="952" y="10585"/>
                    </a:cubicBezTo>
                    <a:close/>
                    <a:moveTo>
                      <a:pt x="7356" y="0"/>
                    </a:moveTo>
                    <a:cubicBezTo>
                      <a:pt x="6580" y="0"/>
                      <a:pt x="6208" y="652"/>
                      <a:pt x="6053" y="1179"/>
                    </a:cubicBezTo>
                    <a:cubicBezTo>
                      <a:pt x="5898" y="1737"/>
                      <a:pt x="5836" y="2296"/>
                      <a:pt x="5836" y="2854"/>
                    </a:cubicBezTo>
                    <a:cubicBezTo>
                      <a:pt x="5867" y="2962"/>
                      <a:pt x="5952" y="3017"/>
                      <a:pt x="6037" y="3017"/>
                    </a:cubicBezTo>
                    <a:cubicBezTo>
                      <a:pt x="6123" y="3017"/>
                      <a:pt x="6208" y="2962"/>
                      <a:pt x="6239" y="2854"/>
                    </a:cubicBezTo>
                    <a:cubicBezTo>
                      <a:pt x="6208" y="2327"/>
                      <a:pt x="6270" y="1799"/>
                      <a:pt x="6425" y="1303"/>
                    </a:cubicBezTo>
                    <a:cubicBezTo>
                      <a:pt x="6611" y="683"/>
                      <a:pt x="6890" y="403"/>
                      <a:pt x="7325" y="403"/>
                    </a:cubicBezTo>
                    <a:cubicBezTo>
                      <a:pt x="7821" y="403"/>
                      <a:pt x="7790" y="1055"/>
                      <a:pt x="7790" y="1396"/>
                    </a:cubicBezTo>
                    <a:cubicBezTo>
                      <a:pt x="7728" y="2047"/>
                      <a:pt x="7759" y="2730"/>
                      <a:pt x="7883" y="3350"/>
                    </a:cubicBezTo>
                    <a:cubicBezTo>
                      <a:pt x="8224" y="4467"/>
                      <a:pt x="9248" y="5242"/>
                      <a:pt x="10426" y="5304"/>
                    </a:cubicBezTo>
                    <a:lnTo>
                      <a:pt x="10426" y="10174"/>
                    </a:lnTo>
                    <a:cubicBezTo>
                      <a:pt x="9647" y="10894"/>
                      <a:pt x="8607" y="11324"/>
                      <a:pt x="7530" y="11324"/>
                    </a:cubicBezTo>
                    <a:cubicBezTo>
                      <a:pt x="7492" y="11324"/>
                      <a:pt x="7455" y="11323"/>
                      <a:pt x="7418" y="11322"/>
                    </a:cubicBezTo>
                    <a:lnTo>
                      <a:pt x="4595" y="11322"/>
                    </a:lnTo>
                    <a:cubicBezTo>
                      <a:pt x="4488" y="10768"/>
                      <a:pt x="4473" y="10194"/>
                      <a:pt x="4551" y="9628"/>
                    </a:cubicBezTo>
                    <a:lnTo>
                      <a:pt x="4551" y="9628"/>
                    </a:lnTo>
                    <a:cubicBezTo>
                      <a:pt x="4468" y="9682"/>
                      <a:pt x="4365" y="9714"/>
                      <a:pt x="4242" y="9714"/>
                    </a:cubicBezTo>
                    <a:cubicBezTo>
                      <a:pt x="4216" y="9714"/>
                      <a:pt x="4189" y="9712"/>
                      <a:pt x="4161" y="9709"/>
                    </a:cubicBezTo>
                    <a:lnTo>
                      <a:pt x="904" y="9709"/>
                    </a:lnTo>
                    <a:cubicBezTo>
                      <a:pt x="781" y="9709"/>
                      <a:pt x="667" y="9673"/>
                      <a:pt x="571" y="9612"/>
                    </a:cubicBezTo>
                    <a:lnTo>
                      <a:pt x="571" y="9612"/>
                    </a:lnTo>
                    <a:cubicBezTo>
                      <a:pt x="683" y="9940"/>
                      <a:pt x="811" y="10266"/>
                      <a:pt x="952" y="10585"/>
                    </a:cubicBezTo>
                    <a:lnTo>
                      <a:pt x="952" y="10585"/>
                    </a:lnTo>
                    <a:cubicBezTo>
                      <a:pt x="1019" y="10314"/>
                      <a:pt x="1265" y="10112"/>
                      <a:pt x="1555" y="10112"/>
                    </a:cubicBezTo>
                    <a:lnTo>
                      <a:pt x="3788" y="10112"/>
                    </a:lnTo>
                    <a:cubicBezTo>
                      <a:pt x="3808" y="10111"/>
                      <a:pt x="3828" y="10110"/>
                      <a:pt x="3847" y="10110"/>
                    </a:cubicBezTo>
                    <a:cubicBezTo>
                      <a:pt x="4668" y="10110"/>
                      <a:pt x="4668" y="11355"/>
                      <a:pt x="3847" y="11355"/>
                    </a:cubicBezTo>
                    <a:cubicBezTo>
                      <a:pt x="3828" y="11355"/>
                      <a:pt x="3808" y="11354"/>
                      <a:pt x="3788" y="11353"/>
                    </a:cubicBezTo>
                    <a:lnTo>
                      <a:pt x="1555" y="11353"/>
                    </a:lnTo>
                    <a:cubicBezTo>
                      <a:pt x="1464" y="11353"/>
                      <a:pt x="1377" y="11333"/>
                      <a:pt x="1299" y="11297"/>
                    </a:cubicBezTo>
                    <a:lnTo>
                      <a:pt x="1299" y="11297"/>
                    </a:lnTo>
                    <a:cubicBezTo>
                      <a:pt x="1381" y="11453"/>
                      <a:pt x="1466" y="11606"/>
                      <a:pt x="1555" y="11756"/>
                    </a:cubicBezTo>
                    <a:lnTo>
                      <a:pt x="7418" y="11756"/>
                    </a:lnTo>
                    <a:cubicBezTo>
                      <a:pt x="8534" y="11756"/>
                      <a:pt x="9589" y="11384"/>
                      <a:pt x="10426" y="10702"/>
                    </a:cubicBezTo>
                    <a:lnTo>
                      <a:pt x="10426" y="11105"/>
                    </a:lnTo>
                    <a:cubicBezTo>
                      <a:pt x="10426" y="11291"/>
                      <a:pt x="10582" y="11446"/>
                      <a:pt x="10768" y="11446"/>
                    </a:cubicBezTo>
                    <a:lnTo>
                      <a:pt x="11636" y="11446"/>
                    </a:lnTo>
                    <a:cubicBezTo>
                      <a:pt x="11822" y="11384"/>
                      <a:pt x="11822" y="11105"/>
                      <a:pt x="11636" y="11043"/>
                    </a:cubicBezTo>
                    <a:lnTo>
                      <a:pt x="10861" y="11043"/>
                    </a:lnTo>
                    <a:lnTo>
                      <a:pt x="10861" y="4808"/>
                    </a:lnTo>
                    <a:lnTo>
                      <a:pt x="13156" y="4808"/>
                    </a:lnTo>
                    <a:lnTo>
                      <a:pt x="13156" y="11043"/>
                    </a:lnTo>
                    <a:lnTo>
                      <a:pt x="12536" y="11043"/>
                    </a:lnTo>
                    <a:cubicBezTo>
                      <a:pt x="12350" y="11105"/>
                      <a:pt x="12350" y="11384"/>
                      <a:pt x="12536" y="11446"/>
                    </a:cubicBezTo>
                    <a:lnTo>
                      <a:pt x="13218" y="11446"/>
                    </a:lnTo>
                    <a:cubicBezTo>
                      <a:pt x="13404" y="11446"/>
                      <a:pt x="13559" y="11291"/>
                      <a:pt x="13559" y="11105"/>
                    </a:cubicBezTo>
                    <a:lnTo>
                      <a:pt x="13559" y="4746"/>
                    </a:lnTo>
                    <a:cubicBezTo>
                      <a:pt x="13559" y="4560"/>
                      <a:pt x="13404" y="4405"/>
                      <a:pt x="13218" y="4405"/>
                    </a:cubicBezTo>
                    <a:lnTo>
                      <a:pt x="10768" y="4405"/>
                    </a:lnTo>
                    <a:cubicBezTo>
                      <a:pt x="10582" y="4405"/>
                      <a:pt x="10457" y="4560"/>
                      <a:pt x="10457" y="4746"/>
                    </a:cubicBezTo>
                    <a:cubicBezTo>
                      <a:pt x="10457" y="4808"/>
                      <a:pt x="10457" y="4839"/>
                      <a:pt x="10457" y="4901"/>
                    </a:cubicBezTo>
                    <a:cubicBezTo>
                      <a:pt x="9217" y="4839"/>
                      <a:pt x="8224" y="3846"/>
                      <a:pt x="8193" y="2606"/>
                    </a:cubicBezTo>
                    <a:cubicBezTo>
                      <a:pt x="8162" y="1861"/>
                      <a:pt x="8534" y="0"/>
                      <a:pt x="7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44" name="Google Shape;544;p34"/>
              <p:cNvSpPr/>
              <p:nvPr/>
            </p:nvSpPr>
            <p:spPr>
              <a:xfrm>
                <a:off x="1274925" y="3970275"/>
                <a:ext cx="41125" cy="35325"/>
              </a:xfrm>
              <a:custGeom>
                <a:rect b="b" l="l" r="r" t="t"/>
                <a:pathLst>
                  <a:path extrusionOk="0" h="1413" w="1645">
                    <a:moveTo>
                      <a:pt x="947" y="373"/>
                    </a:moveTo>
                    <a:cubicBezTo>
                      <a:pt x="1110" y="373"/>
                      <a:pt x="1273" y="482"/>
                      <a:pt x="1242" y="699"/>
                    </a:cubicBezTo>
                    <a:cubicBezTo>
                      <a:pt x="1242" y="854"/>
                      <a:pt x="1118" y="1009"/>
                      <a:pt x="962" y="1009"/>
                    </a:cubicBezTo>
                    <a:cubicBezTo>
                      <a:pt x="776" y="1009"/>
                      <a:pt x="652" y="885"/>
                      <a:pt x="652" y="699"/>
                    </a:cubicBezTo>
                    <a:cubicBezTo>
                      <a:pt x="621" y="482"/>
                      <a:pt x="784" y="373"/>
                      <a:pt x="947" y="373"/>
                    </a:cubicBezTo>
                    <a:close/>
                    <a:moveTo>
                      <a:pt x="947" y="0"/>
                    </a:moveTo>
                    <a:cubicBezTo>
                      <a:pt x="778" y="0"/>
                      <a:pt x="606" y="63"/>
                      <a:pt x="466" y="203"/>
                    </a:cubicBezTo>
                    <a:cubicBezTo>
                      <a:pt x="1" y="668"/>
                      <a:pt x="311" y="1412"/>
                      <a:pt x="962" y="1412"/>
                    </a:cubicBezTo>
                    <a:cubicBezTo>
                      <a:pt x="1335" y="1412"/>
                      <a:pt x="1645" y="1102"/>
                      <a:pt x="1645" y="699"/>
                    </a:cubicBezTo>
                    <a:cubicBezTo>
                      <a:pt x="1645" y="278"/>
                      <a:pt x="1303" y="0"/>
                      <a:pt x="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cxnSp>
        <p:nvCxnSpPr>
          <p:cNvPr id="545" name="Google Shape;545;p34"/>
          <p:cNvCxnSpPr/>
          <p:nvPr/>
        </p:nvCxnSpPr>
        <p:spPr>
          <a:xfrm>
            <a:off x="828650" y="3701700"/>
            <a:ext cx="2109300" cy="0"/>
          </a:xfrm>
          <a:prstGeom prst="straightConnector1">
            <a:avLst/>
          </a:prstGeom>
          <a:noFill/>
          <a:ln cap="flat" cmpd="sng" w="19050">
            <a:solidFill>
              <a:schemeClr val="dk2"/>
            </a:solidFill>
            <a:prstDash val="solid"/>
            <a:round/>
            <a:headEnd len="med" w="med" type="none"/>
            <a:tailEnd len="med" w="med" type="none"/>
          </a:ln>
        </p:spPr>
      </p:cxnSp>
      <p:cxnSp>
        <p:nvCxnSpPr>
          <p:cNvPr id="546" name="Google Shape;546;p34"/>
          <p:cNvCxnSpPr/>
          <p:nvPr/>
        </p:nvCxnSpPr>
        <p:spPr>
          <a:xfrm>
            <a:off x="3556500" y="3701700"/>
            <a:ext cx="2031000" cy="0"/>
          </a:xfrm>
          <a:prstGeom prst="straightConnector1">
            <a:avLst/>
          </a:prstGeom>
          <a:noFill/>
          <a:ln cap="flat" cmpd="sng" w="19050">
            <a:solidFill>
              <a:schemeClr val="lt2"/>
            </a:solidFill>
            <a:prstDash val="solid"/>
            <a:round/>
            <a:headEnd len="med" w="med" type="none"/>
            <a:tailEnd len="med" w="med" type="none"/>
          </a:ln>
        </p:spPr>
      </p:cxnSp>
      <p:cxnSp>
        <p:nvCxnSpPr>
          <p:cNvPr id="547" name="Google Shape;547;p34"/>
          <p:cNvCxnSpPr/>
          <p:nvPr/>
        </p:nvCxnSpPr>
        <p:spPr>
          <a:xfrm>
            <a:off x="6206050" y="3701700"/>
            <a:ext cx="2109300" cy="0"/>
          </a:xfrm>
          <a:prstGeom prst="straightConnector1">
            <a:avLst/>
          </a:prstGeom>
          <a:noFill/>
          <a:ln cap="flat" cmpd="sng" w="19050">
            <a:solidFill>
              <a:schemeClr val="accent2"/>
            </a:solidFill>
            <a:prstDash val="solid"/>
            <a:round/>
            <a:headEnd len="med" w="med" type="none"/>
            <a:tailEnd len="med" w="med" type="none"/>
          </a:ln>
        </p:spPr>
      </p:cxnSp>
      <p:grpSp>
        <p:nvGrpSpPr>
          <p:cNvPr id="548" name="Google Shape;548;p34"/>
          <p:cNvGrpSpPr/>
          <p:nvPr/>
        </p:nvGrpSpPr>
        <p:grpSpPr>
          <a:xfrm>
            <a:off x="8223425" y="329538"/>
            <a:ext cx="410950" cy="410925"/>
            <a:chOff x="5275800" y="1597475"/>
            <a:chExt cx="410950" cy="410925"/>
          </a:xfrm>
        </p:grpSpPr>
        <p:sp>
          <p:nvSpPr>
            <p:cNvPr id="549" name="Google Shape;549;p34"/>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34"/>
          <p:cNvGrpSpPr/>
          <p:nvPr/>
        </p:nvGrpSpPr>
        <p:grpSpPr>
          <a:xfrm>
            <a:off x="107550" y="4637088"/>
            <a:ext cx="410950" cy="410925"/>
            <a:chOff x="5275800" y="1597475"/>
            <a:chExt cx="410950" cy="410925"/>
          </a:xfrm>
        </p:grpSpPr>
        <p:sp>
          <p:nvSpPr>
            <p:cNvPr id="559" name="Google Shape;559;p34"/>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8" name="Google Shape;568;p34"/>
          <p:cNvCxnSpPr/>
          <p:nvPr/>
        </p:nvCxnSpPr>
        <p:spPr>
          <a:xfrm>
            <a:off x="3420450" y="1074000"/>
            <a:ext cx="23031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61"/>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CLOC - Fast Stream</a:t>
            </a:r>
            <a:endParaRPr sz="2100">
              <a:latin typeface="Montserrat Black"/>
              <a:ea typeface="Montserrat Black"/>
              <a:cs typeface="Montserrat Black"/>
              <a:sym typeface="Montserrat Black"/>
            </a:endParaRPr>
          </a:p>
        </p:txBody>
      </p:sp>
      <p:pic>
        <p:nvPicPr>
          <p:cNvPr id="874" name="Google Shape;874;p61"/>
          <p:cNvPicPr preferRelativeResize="0"/>
          <p:nvPr/>
        </p:nvPicPr>
        <p:blipFill>
          <a:blip r:embed="rId3">
            <a:alphaModFix/>
          </a:blip>
          <a:stretch>
            <a:fillRect/>
          </a:stretch>
        </p:blipFill>
        <p:spPr>
          <a:xfrm>
            <a:off x="715100" y="833150"/>
            <a:ext cx="7713791" cy="4005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2"/>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CLOC - Fast Stream </a:t>
            </a:r>
            <a:r>
              <a:rPr lang="en" sz="3000"/>
              <a:t>Normalization</a:t>
            </a:r>
            <a:endParaRPr sz="2100">
              <a:latin typeface="Montserrat Black"/>
              <a:ea typeface="Montserrat Black"/>
              <a:cs typeface="Montserrat Black"/>
              <a:sym typeface="Montserrat Black"/>
            </a:endParaRPr>
          </a:p>
        </p:txBody>
      </p:sp>
      <p:pic>
        <p:nvPicPr>
          <p:cNvPr id="880" name="Google Shape;880;p62"/>
          <p:cNvPicPr preferRelativeResize="0"/>
          <p:nvPr/>
        </p:nvPicPr>
        <p:blipFill>
          <a:blip r:embed="rId3">
            <a:alphaModFix/>
          </a:blip>
          <a:stretch>
            <a:fillRect/>
          </a:stretch>
        </p:blipFill>
        <p:spPr>
          <a:xfrm>
            <a:off x="1398738" y="796250"/>
            <a:ext cx="6346523" cy="4042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63"/>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CLOC - </a:t>
            </a:r>
            <a:r>
              <a:rPr lang="en" sz="3000"/>
              <a:t>Slow Stream</a:t>
            </a:r>
            <a:endParaRPr sz="2100">
              <a:latin typeface="Montserrat Black"/>
              <a:ea typeface="Montserrat Black"/>
              <a:cs typeface="Montserrat Black"/>
              <a:sym typeface="Montserrat Black"/>
            </a:endParaRPr>
          </a:p>
        </p:txBody>
      </p:sp>
      <p:pic>
        <p:nvPicPr>
          <p:cNvPr id="886" name="Google Shape;886;p63"/>
          <p:cNvPicPr preferRelativeResize="0"/>
          <p:nvPr/>
        </p:nvPicPr>
        <p:blipFill>
          <a:blip r:embed="rId3">
            <a:alphaModFix/>
          </a:blip>
          <a:stretch>
            <a:fillRect/>
          </a:stretch>
        </p:blipFill>
        <p:spPr>
          <a:xfrm>
            <a:off x="1369400" y="796250"/>
            <a:ext cx="6405198" cy="40424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64"/>
          <p:cNvSpPr txBox="1"/>
          <p:nvPr>
            <p:ph type="title"/>
          </p:nvPr>
        </p:nvSpPr>
        <p:spPr>
          <a:xfrm>
            <a:off x="358225" y="289975"/>
            <a:ext cx="2824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CLOC</a:t>
            </a:r>
            <a:endParaRPr sz="2100">
              <a:latin typeface="Montserrat Black"/>
              <a:ea typeface="Montserrat Black"/>
              <a:cs typeface="Montserrat Black"/>
              <a:sym typeface="Montserrat Black"/>
            </a:endParaRPr>
          </a:p>
        </p:txBody>
      </p:sp>
      <p:sp>
        <p:nvSpPr>
          <p:cNvPr id="892" name="Google Shape;892;p64"/>
          <p:cNvSpPr txBox="1"/>
          <p:nvPr>
            <p:ph idx="4294967295" type="body"/>
          </p:nvPr>
        </p:nvSpPr>
        <p:spPr>
          <a:xfrm>
            <a:off x="487075" y="1032025"/>
            <a:ext cx="3585300" cy="367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latin typeface="Open Sans"/>
                <a:ea typeface="Open Sans"/>
                <a:cs typeface="Open Sans"/>
                <a:sym typeface="Open Sans"/>
              </a:rPr>
              <a:t>Mã nguồn của nhóm được đăng tải:</a:t>
            </a:r>
            <a:endParaRPr b="1">
              <a:solidFill>
                <a:srgbClr val="000000"/>
              </a:solidFill>
              <a:latin typeface="Open Sans"/>
              <a:ea typeface="Open Sans"/>
              <a:cs typeface="Open Sans"/>
              <a:sym typeface="Open Sans"/>
            </a:endParaRPr>
          </a:p>
          <a:p>
            <a:pPr indent="-317500" lvl="0" marL="457200" rtl="0" algn="l">
              <a:spcBef>
                <a:spcPts val="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Trích phần nhỏ và tiền xử lý CLOC: </a:t>
            </a:r>
            <a:r>
              <a:rPr lang="en" u="sng">
                <a:solidFill>
                  <a:schemeClr val="hlink"/>
                </a:solidFill>
                <a:latin typeface="Open Sans"/>
                <a:ea typeface="Open Sans"/>
                <a:cs typeface="Open Sans"/>
                <a:sym typeface="Open Sans"/>
                <a:hlinkClick r:id="rId3"/>
              </a:rPr>
              <a:t>https://github.com/HynDuf/KPDL-RealtimeOCL/blob/main/extract_and_preprocess_CLOC.ipynb</a:t>
            </a:r>
            <a:endParaRPr>
              <a:solidFill>
                <a:srgbClr val="000000"/>
              </a:solidFill>
              <a:latin typeface="Open Sans"/>
              <a:ea typeface="Open Sans"/>
              <a:cs typeface="Open Sans"/>
              <a:sym typeface="Open Sans"/>
            </a:endParaRPr>
          </a:p>
          <a:p>
            <a:pPr indent="-317500" lvl="0" marL="457200" rtl="0" algn="l">
              <a:spcBef>
                <a:spcPts val="100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Các file log (output) của các thực nghiệm đã chạy: </a:t>
            </a:r>
            <a:r>
              <a:rPr lang="en" u="sng">
                <a:solidFill>
                  <a:schemeClr val="hlink"/>
                </a:solidFill>
                <a:latin typeface="Open Sans"/>
                <a:ea typeface="Open Sans"/>
                <a:cs typeface="Open Sans"/>
                <a:sym typeface="Open Sans"/>
                <a:hlinkClick r:id="rId4"/>
              </a:rPr>
              <a:t>https://github.com/HynDuf/KPDL-RealtimeOCL/tree/main/experiments_log</a:t>
            </a:r>
            <a:endParaRPr>
              <a:solidFill>
                <a:srgbClr val="000000"/>
              </a:solidFill>
              <a:latin typeface="Open Sans"/>
              <a:ea typeface="Open Sans"/>
              <a:cs typeface="Open Sans"/>
              <a:sym typeface="Open Sans"/>
            </a:endParaRPr>
          </a:p>
          <a:p>
            <a:pPr indent="-317500" lvl="0" marL="457200" rtl="0" algn="l">
              <a:spcBef>
                <a:spcPts val="1000"/>
              </a:spcBef>
              <a:spcAft>
                <a:spcPts val="0"/>
              </a:spcAft>
              <a:buClr>
                <a:srgbClr val="000000"/>
              </a:buClr>
              <a:buSzPts val="1400"/>
              <a:buFont typeface="Open Sans"/>
              <a:buChar char="●"/>
            </a:pPr>
            <a:r>
              <a:rPr lang="en">
                <a:solidFill>
                  <a:srgbClr val="000000"/>
                </a:solidFill>
                <a:latin typeface="Open Sans"/>
                <a:ea typeface="Open Sans"/>
                <a:cs typeface="Open Sans"/>
                <a:sym typeface="Open Sans"/>
              </a:rPr>
              <a:t>Vẽ các biểu đồ từ kết quả tổng hợp được: </a:t>
            </a:r>
            <a:r>
              <a:rPr lang="en" u="sng">
                <a:solidFill>
                  <a:schemeClr val="hlink"/>
                </a:solidFill>
                <a:latin typeface="Open Sans"/>
                <a:ea typeface="Open Sans"/>
                <a:cs typeface="Open Sans"/>
                <a:sym typeface="Open Sans"/>
                <a:hlinkClick r:id="rId5"/>
              </a:rPr>
              <a:t>https://github.com/HynDuf/KPDL-RealtimeOCL/tree/main/experiments_plot_CLOC</a:t>
            </a:r>
            <a:endParaRPr>
              <a:solidFill>
                <a:srgbClr val="000000"/>
              </a:solidFill>
              <a:latin typeface="Open Sans"/>
              <a:ea typeface="Open Sans"/>
              <a:cs typeface="Open Sans"/>
              <a:sym typeface="Open Sans"/>
            </a:endParaRPr>
          </a:p>
        </p:txBody>
      </p:sp>
      <p:pic>
        <p:nvPicPr>
          <p:cNvPr id="893" name="Google Shape;893;p64"/>
          <p:cNvPicPr preferRelativeResize="0"/>
          <p:nvPr/>
        </p:nvPicPr>
        <p:blipFill>
          <a:blip r:embed="rId6">
            <a:alphaModFix/>
          </a:blip>
          <a:stretch>
            <a:fillRect/>
          </a:stretch>
        </p:blipFill>
        <p:spPr>
          <a:xfrm>
            <a:off x="4185275" y="1472875"/>
            <a:ext cx="4471651" cy="2792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65"/>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Phân tích mã nguồn</a:t>
            </a:r>
            <a:endParaRPr sz="2100">
              <a:latin typeface="Montserrat Black"/>
              <a:ea typeface="Montserrat Black"/>
              <a:cs typeface="Montserrat Black"/>
              <a:sym typeface="Montserrat Black"/>
            </a:endParaRPr>
          </a:p>
        </p:txBody>
      </p:sp>
      <p:pic>
        <p:nvPicPr>
          <p:cNvPr id="899" name="Google Shape;899;p65"/>
          <p:cNvPicPr preferRelativeResize="0"/>
          <p:nvPr/>
        </p:nvPicPr>
        <p:blipFill>
          <a:blip r:embed="rId3">
            <a:alphaModFix/>
          </a:blip>
          <a:stretch>
            <a:fillRect/>
          </a:stretch>
        </p:blipFill>
        <p:spPr>
          <a:xfrm>
            <a:off x="5380050" y="796250"/>
            <a:ext cx="2530469" cy="4042450"/>
          </a:xfrm>
          <a:prstGeom prst="rect">
            <a:avLst/>
          </a:prstGeom>
          <a:noFill/>
          <a:ln>
            <a:noFill/>
          </a:ln>
        </p:spPr>
      </p:pic>
      <p:sp>
        <p:nvSpPr>
          <p:cNvPr id="900" name="Google Shape;900;p65"/>
          <p:cNvSpPr txBox="1"/>
          <p:nvPr>
            <p:ph idx="4294967295" type="body"/>
          </p:nvPr>
        </p:nvSpPr>
        <p:spPr>
          <a:xfrm>
            <a:off x="439475" y="1026925"/>
            <a:ext cx="3599400" cy="358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191919"/>
              </a:buClr>
              <a:buSzPts val="1500"/>
              <a:buFont typeface="Open Sans"/>
              <a:buChar char="●"/>
            </a:pPr>
            <a:r>
              <a:rPr b="1" lang="en" sz="1500">
                <a:solidFill>
                  <a:srgbClr val="000000"/>
                </a:solidFill>
                <a:latin typeface="JetBrains Mono"/>
                <a:ea typeface="JetBrains Mono"/>
                <a:cs typeface="JetBrains Mono"/>
                <a:sym typeface="JetBrains Mono"/>
              </a:rPr>
              <a:t>main.py</a:t>
            </a:r>
            <a:r>
              <a:rPr lang="en" sz="1500">
                <a:solidFill>
                  <a:srgbClr val="000000"/>
                </a:solidFill>
                <a:latin typeface="Open Sans"/>
                <a:ea typeface="Open Sans"/>
                <a:cs typeface="Open Sans"/>
                <a:sym typeface="Open Sans"/>
              </a:rPr>
              <a:t>: Tệp Python chính đọc cái biến chương trình được cho vào, khởi tạo và gọi lệnh chạy sử dụng thư viện Avalanche.</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b="1" lang="en" sz="1500">
                <a:solidFill>
                  <a:srgbClr val="000000"/>
                </a:solidFill>
                <a:latin typeface="JetBrains Mono"/>
                <a:ea typeface="JetBrains Mono"/>
                <a:cs typeface="JetBrains Mono"/>
                <a:sym typeface="JetBrains Mono"/>
              </a:rPr>
              <a:t>avalanche_extend/</a:t>
            </a:r>
            <a:r>
              <a:rPr lang="en" sz="1500">
                <a:solidFill>
                  <a:srgbClr val="000000"/>
                </a:solidFill>
                <a:latin typeface="Open Sans"/>
                <a:ea typeface="Open Sans"/>
                <a:cs typeface="Open Sans"/>
                <a:sym typeface="Open Sans"/>
              </a:rPr>
              <a:t>: Thư mục chứa các cài đặt của framework Avalanche sử dụng cho học liên tục.</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b="1" lang="en" sz="1500">
                <a:solidFill>
                  <a:srgbClr val="000000"/>
                </a:solidFill>
                <a:latin typeface="JetBrains Mono"/>
                <a:ea typeface="JetBrains Mono"/>
                <a:cs typeface="JetBrains Mono"/>
                <a:sym typeface="JetBrains Mono"/>
              </a:rPr>
              <a:t>experiments/</a:t>
            </a:r>
            <a:r>
              <a:rPr lang="en" sz="1500">
                <a:solidFill>
                  <a:srgbClr val="000000"/>
                </a:solidFill>
                <a:latin typeface="Open Sans"/>
                <a:ea typeface="Open Sans"/>
                <a:cs typeface="Open Sans"/>
                <a:sym typeface="Open Sans"/>
              </a:rPr>
              <a:t>: Lưu các lệnh để chạy các thực nghiệm của nhóm tác giả. Các lệnh được chia theo bộ dữ liệu (CLOC, CIFAR10, CIFAR100), mỗi bộ dữ liệu sẽ có các thực nghiệm fast stream, slow stream...</a:t>
            </a:r>
            <a:endParaRPr sz="1500">
              <a:solidFill>
                <a:srgbClr val="000000"/>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6"/>
          <p:cNvSpPr txBox="1"/>
          <p:nvPr>
            <p:ph type="title"/>
          </p:nvPr>
        </p:nvSpPr>
        <p:spPr>
          <a:xfrm>
            <a:off x="311550" y="452425"/>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Phân tích mã nguồn</a:t>
            </a:r>
            <a:endParaRPr sz="2100">
              <a:latin typeface="Montserrat Black"/>
              <a:ea typeface="Montserrat Black"/>
              <a:cs typeface="Montserrat Black"/>
              <a:sym typeface="Montserrat Black"/>
            </a:endParaRPr>
          </a:p>
        </p:txBody>
      </p:sp>
      <p:sp>
        <p:nvSpPr>
          <p:cNvPr id="906" name="Google Shape;906;p66"/>
          <p:cNvSpPr txBox="1"/>
          <p:nvPr>
            <p:ph idx="4294967295" type="body"/>
          </p:nvPr>
        </p:nvSpPr>
        <p:spPr>
          <a:xfrm>
            <a:off x="540450" y="1517825"/>
            <a:ext cx="3417300" cy="25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Các mô hình được cài đặt lại để phù hợp với framework Avalanche trong thư mục </a:t>
            </a:r>
            <a:r>
              <a:rPr b="1" lang="en">
                <a:latin typeface="JetBrains Mono"/>
                <a:ea typeface="JetBrains Mono"/>
                <a:cs typeface="JetBrains Mono"/>
                <a:sym typeface="JetBrains Mono"/>
              </a:rPr>
              <a:t>avalanche_extended/benchmarks/training/plugins/</a:t>
            </a:r>
            <a:r>
              <a:rPr lang="en">
                <a:latin typeface="Open Sans"/>
                <a:ea typeface="Open Sans"/>
                <a:cs typeface="Open Sans"/>
                <a:sym typeface="Open Sans"/>
              </a:rPr>
              <a:t> bao gồm:</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LwF</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ACE</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ER</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MIR</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RWalk</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b="1" lang="en">
                <a:latin typeface="Open Sans"/>
                <a:ea typeface="Open Sans"/>
                <a:cs typeface="Open Sans"/>
                <a:sym typeface="Open Sans"/>
              </a:rPr>
              <a:t>GSS</a:t>
            </a:r>
            <a:endParaRPr b="1">
              <a:latin typeface="Open Sans"/>
              <a:ea typeface="Open Sans"/>
              <a:cs typeface="Open Sans"/>
              <a:sym typeface="Open Sans"/>
            </a:endParaRPr>
          </a:p>
        </p:txBody>
      </p:sp>
      <p:pic>
        <p:nvPicPr>
          <p:cNvPr id="907" name="Google Shape;907;p66"/>
          <p:cNvPicPr preferRelativeResize="0"/>
          <p:nvPr/>
        </p:nvPicPr>
        <p:blipFill>
          <a:blip r:embed="rId3">
            <a:alphaModFix/>
          </a:blip>
          <a:stretch>
            <a:fillRect/>
          </a:stretch>
        </p:blipFill>
        <p:spPr>
          <a:xfrm>
            <a:off x="4024150" y="1583275"/>
            <a:ext cx="4581475" cy="2453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67"/>
          <p:cNvSpPr txBox="1"/>
          <p:nvPr>
            <p:ph type="title"/>
          </p:nvPr>
        </p:nvSpPr>
        <p:spPr>
          <a:xfrm>
            <a:off x="879750" y="1653500"/>
            <a:ext cx="7384500" cy="236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Liên hệ tới nghiên cứu của </a:t>
            </a:r>
            <a:r>
              <a:rPr lang="en">
                <a:latin typeface="Montserrat Black"/>
                <a:ea typeface="Montserrat Black"/>
                <a:cs typeface="Montserrat Black"/>
                <a:sym typeface="Montserrat Black"/>
              </a:rPr>
              <a:t>nhóm</a:t>
            </a:r>
            <a:endParaRPr>
              <a:latin typeface="Montserrat Black"/>
              <a:ea typeface="Montserrat Black"/>
              <a:cs typeface="Montserrat Black"/>
              <a:sym typeface="Montserrat Black"/>
            </a:endParaRPr>
          </a:p>
        </p:txBody>
      </p:sp>
      <p:sp>
        <p:nvSpPr>
          <p:cNvPr id="913" name="Google Shape;913;p67"/>
          <p:cNvSpPr txBox="1"/>
          <p:nvPr>
            <p:ph idx="2" type="title"/>
          </p:nvPr>
        </p:nvSpPr>
        <p:spPr>
          <a:xfrm>
            <a:off x="2886725" y="1173500"/>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914" name="Google Shape;914;p67"/>
          <p:cNvGrpSpPr/>
          <p:nvPr/>
        </p:nvGrpSpPr>
        <p:grpSpPr>
          <a:xfrm rot="-5400000">
            <a:off x="4218062" y="1527918"/>
            <a:ext cx="488225" cy="5350538"/>
            <a:chOff x="6083600" y="3072400"/>
            <a:chExt cx="125125" cy="1371300"/>
          </a:xfrm>
        </p:grpSpPr>
        <p:sp>
          <p:nvSpPr>
            <p:cNvPr id="915" name="Google Shape;915;p67"/>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7"/>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7"/>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7"/>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7"/>
            <p:cNvSpPr/>
            <p:nvPr/>
          </p:nvSpPr>
          <p:spPr>
            <a:xfrm>
              <a:off x="6146150" y="3856075"/>
              <a:ext cx="25" cy="587625"/>
            </a:xfrm>
            <a:custGeom>
              <a:rect b="b" l="l" r="r" t="t"/>
              <a:pathLst>
                <a:path extrusionOk="0" fill="none" h="23505" w="1">
                  <a:moveTo>
                    <a:pt x="1" y="23505"/>
                  </a:moveTo>
                  <a:lnTo>
                    <a:pt x="1"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7"/>
            <p:cNvSpPr/>
            <p:nvPr/>
          </p:nvSpPr>
          <p:spPr>
            <a:xfrm>
              <a:off x="6146150" y="3072400"/>
              <a:ext cx="25" cy="587650"/>
            </a:xfrm>
            <a:custGeom>
              <a:rect b="b" l="l" r="r" t="t"/>
              <a:pathLst>
                <a:path extrusionOk="0" fill="none" h="23506" w="1">
                  <a:moveTo>
                    <a:pt x="1" y="23505"/>
                  </a:moveTo>
                  <a:lnTo>
                    <a:pt x="1"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8"/>
          <p:cNvSpPr txBox="1"/>
          <p:nvPr>
            <p:ph type="title"/>
          </p:nvPr>
        </p:nvSpPr>
        <p:spPr>
          <a:xfrm>
            <a:off x="311550" y="282625"/>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Liên hệ và mở rộng</a:t>
            </a:r>
            <a:endParaRPr sz="2100">
              <a:latin typeface="Montserrat Black"/>
              <a:ea typeface="Montserrat Black"/>
              <a:cs typeface="Montserrat Black"/>
              <a:sym typeface="Montserrat Black"/>
            </a:endParaRPr>
          </a:p>
        </p:txBody>
      </p:sp>
      <p:sp>
        <p:nvSpPr>
          <p:cNvPr id="926" name="Google Shape;926;p68"/>
          <p:cNvSpPr txBox="1"/>
          <p:nvPr>
            <p:ph idx="4294967295" type="body"/>
          </p:nvPr>
        </p:nvSpPr>
        <p:spPr>
          <a:xfrm>
            <a:off x="586650" y="1070625"/>
            <a:ext cx="7970700" cy="33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Open Sans"/>
                <a:ea typeface="Open Sans"/>
                <a:cs typeface="Open Sans"/>
                <a:sym typeface="Open Sans"/>
              </a:rPr>
              <a:t>Nhận xét phương pháp của nhóm tác giả:</a:t>
            </a:r>
            <a:endParaRPr b="1"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Nhận ra một nhược điểm rất thực tế của các nghiên cứu về phương pháp học liên tục ở hiện tại: Giả định rằng không có giới hạn về thời gian huấn luyện và tính toán. =&gt; Không thực tế</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Tiến hành thực nghiệm với một mô hình cơ sở đơn giản của nhóm tác giả</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=&gt; Tất cả các phương pháp đã xem xét khác đều không cạnh tranh được.</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=&gt; Khuyến nghị các nghiên cứu trong tương lai để ý đến vấn đề đánh giá thời gian thực của các mô hình.</a:t>
            </a:r>
            <a:endParaRPr sz="1500">
              <a:solidFill>
                <a:srgbClr val="000000"/>
              </a:solidFill>
              <a:latin typeface="Open Sans"/>
              <a:ea typeface="Open Sans"/>
              <a:cs typeface="Open Sans"/>
              <a:sym typeface="Open Sans"/>
            </a:endParaRPr>
          </a:p>
          <a:p>
            <a:pPr indent="0" lvl="0" marL="0" rtl="0" algn="l">
              <a:spcBef>
                <a:spcPts val="1600"/>
              </a:spcBef>
              <a:spcAft>
                <a:spcPts val="0"/>
              </a:spcAft>
              <a:buNone/>
            </a:pPr>
            <a:r>
              <a:rPr b="1" lang="en" sz="1500">
                <a:solidFill>
                  <a:srgbClr val="000000"/>
                </a:solidFill>
                <a:latin typeface="Open Sans"/>
                <a:ea typeface="Open Sans"/>
                <a:cs typeface="Open Sans"/>
                <a:sym typeface="Open Sans"/>
              </a:rPr>
              <a:t>Nhược điểm:</a:t>
            </a:r>
            <a:endParaRPr b="1"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Thời gian training rất lâu.</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Cần cải thiện về cấu hình máy (GPU).</a:t>
            </a:r>
            <a:endParaRPr sz="1500">
              <a:solidFill>
                <a:srgbClr val="000000"/>
              </a:solidFill>
              <a:latin typeface="Open Sans"/>
              <a:ea typeface="Open Sans"/>
              <a:cs typeface="Open Sans"/>
              <a:sym typeface="Open Sans"/>
            </a:endParaRPr>
          </a:p>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Cần có cách xử lý dữ liệu tốt hơn do ngày càng có nhiều dữ liệu.</a:t>
            </a:r>
            <a:endParaRPr sz="1500">
              <a:solidFill>
                <a:srgbClr val="000000"/>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69"/>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M</a:t>
            </a:r>
            <a:r>
              <a:rPr lang="en" sz="3000"/>
              <a:t>ở rộng</a:t>
            </a:r>
            <a:endParaRPr sz="2100">
              <a:latin typeface="Montserrat Black"/>
              <a:ea typeface="Montserrat Black"/>
              <a:cs typeface="Montserrat Black"/>
              <a:sym typeface="Montserrat Black"/>
            </a:endParaRPr>
          </a:p>
        </p:txBody>
      </p:sp>
      <p:sp>
        <p:nvSpPr>
          <p:cNvPr id="932" name="Google Shape;932;p69"/>
          <p:cNvSpPr txBox="1"/>
          <p:nvPr>
            <p:ph idx="4294967295" type="body"/>
          </p:nvPr>
        </p:nvSpPr>
        <p:spPr>
          <a:xfrm>
            <a:off x="586650" y="1078025"/>
            <a:ext cx="7970700" cy="3344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Bài báo cùng chủ đề: </a:t>
            </a:r>
            <a:r>
              <a:rPr lang="en" sz="1500" u="sng">
                <a:solidFill>
                  <a:schemeClr val="hlink"/>
                </a:solidFill>
                <a:latin typeface="Open Sans"/>
                <a:ea typeface="Open Sans"/>
                <a:cs typeface="Open Sans"/>
                <a:sym typeface="Open Sans"/>
                <a:hlinkClick r:id="rId3"/>
              </a:rPr>
              <a:t>Computationally Budgeted Continual Learning: What Does Matter?</a:t>
            </a:r>
            <a:r>
              <a:rPr lang="en" sz="1500">
                <a:solidFill>
                  <a:srgbClr val="000000"/>
                </a:solidFill>
                <a:latin typeface="Open Sans"/>
                <a:ea typeface="Open Sans"/>
                <a:cs typeface="Open Sans"/>
                <a:sym typeface="Open Sans"/>
              </a:rPr>
              <a:t> (gọi tắt là Budget CL) có chung nhiều tác giả của bài báo gốc (Realtime OCL).</a:t>
            </a:r>
            <a:endParaRPr sz="1500">
              <a:solidFill>
                <a:srgbClr val="000000"/>
              </a:solidFill>
              <a:latin typeface="Open Sans"/>
              <a:ea typeface="Open Sans"/>
              <a:cs typeface="Open Sans"/>
              <a:sym typeface="Open Sans"/>
            </a:endParaRPr>
          </a:p>
          <a:p>
            <a:pPr indent="-323850" lvl="0" marL="457200" rtl="0" algn="l">
              <a:spcBef>
                <a:spcPts val="100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Bài báo n</a:t>
            </a:r>
            <a:r>
              <a:rPr lang="en" sz="1500">
                <a:solidFill>
                  <a:srgbClr val="000000"/>
                </a:solidFill>
                <a:latin typeface="Open Sans"/>
                <a:ea typeface="Open Sans"/>
                <a:cs typeface="Open Sans"/>
                <a:sym typeface="Open Sans"/>
              </a:rPr>
              <a:t>hằm chỉ ra rằng các phương pháp học liên tục hiện tại, khi bộ nhớ bị giới hạn dưới các cài đặt hạn chế tính toán, thường không thể vượt qua hiệu suất của một mô hình cơ sở đơn giản sử dụng phương pháp lấy mẫu ngẫu nhiên đồng đều.</a:t>
            </a:r>
            <a:endParaRPr sz="1500">
              <a:solidFill>
                <a:srgbClr val="000000"/>
              </a:solidFill>
              <a:latin typeface="Open Sans"/>
              <a:ea typeface="Open Sans"/>
              <a:cs typeface="Open Sans"/>
              <a:sym typeface="Open Sans"/>
            </a:endParaRPr>
          </a:p>
          <a:p>
            <a:pPr indent="-323850" lvl="0" marL="457200" rtl="0" algn="l">
              <a:spcBef>
                <a:spcPts val="100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Điểm khác biệt so với bài báo gốc:</a:t>
            </a:r>
            <a:endParaRPr sz="1500">
              <a:solidFill>
                <a:srgbClr val="000000"/>
              </a:solidFill>
              <a:latin typeface="Open Sans"/>
              <a:ea typeface="Open Sans"/>
              <a:cs typeface="Open Sans"/>
              <a:sym typeface="Open Sans"/>
            </a:endParaRPr>
          </a:p>
          <a:p>
            <a:pPr indent="-323850" lvl="1" marL="9144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Realtime OCL sử dụng độ chính xác trực tuyến trung bình -&gt; đánh giá sự đáp ứng nhanh với dữ liệu mới (</a:t>
            </a:r>
            <a:r>
              <a:rPr b="1" lang="en" sz="1500">
                <a:solidFill>
                  <a:srgbClr val="000000"/>
                </a:solidFill>
                <a:latin typeface="Open Sans"/>
                <a:ea typeface="Open Sans"/>
                <a:cs typeface="Open Sans"/>
                <a:sym typeface="Open Sans"/>
              </a:rPr>
              <a:t>fast adaptation</a:t>
            </a:r>
            <a:r>
              <a:rPr lang="en" sz="1500">
                <a:solidFill>
                  <a:srgbClr val="000000"/>
                </a:solidFill>
                <a:latin typeface="Open Sans"/>
                <a:ea typeface="Open Sans"/>
                <a:cs typeface="Open Sans"/>
                <a:sym typeface="Open Sans"/>
              </a:rPr>
              <a:t>). Budget CL sử dụng độ chính xác trên tập test với các mẫu thuộc các lớp đã được huấn luyện qua -&gt; đánh giá sự quên với dữ liệu cũ (catastrophic forgetting)</a:t>
            </a:r>
            <a:endParaRPr sz="1500">
              <a:solidFill>
                <a:srgbClr val="000000"/>
              </a:solidFill>
              <a:latin typeface="Open Sans"/>
              <a:ea typeface="Open Sans"/>
              <a:cs typeface="Open Sans"/>
              <a:sym typeface="Open Sans"/>
            </a:endParaRPr>
          </a:p>
          <a:p>
            <a:pPr indent="-323850" lvl="1" marL="9144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Budget CL thực nghiệm trên nhiều mô hình hơn so với Realtime OCL.</a:t>
            </a:r>
            <a:endParaRPr sz="1500">
              <a:solidFill>
                <a:srgbClr val="000000"/>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70"/>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Mở rộng</a:t>
            </a:r>
            <a:endParaRPr sz="2100">
              <a:latin typeface="Montserrat Black"/>
              <a:ea typeface="Montserrat Black"/>
              <a:cs typeface="Montserrat Black"/>
              <a:sym typeface="Montserrat Black"/>
            </a:endParaRPr>
          </a:p>
        </p:txBody>
      </p:sp>
      <p:sp>
        <p:nvSpPr>
          <p:cNvPr id="938" name="Google Shape;938;p70"/>
          <p:cNvSpPr txBox="1"/>
          <p:nvPr>
            <p:ph idx="4294967295" type="body"/>
          </p:nvPr>
        </p:nvSpPr>
        <p:spPr>
          <a:xfrm>
            <a:off x="586650" y="1449450"/>
            <a:ext cx="7970700" cy="2244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Budget CL chia các mô hình thành 3 loại:</a:t>
            </a:r>
            <a:endParaRPr sz="1500">
              <a:solidFill>
                <a:srgbClr val="000000"/>
              </a:solidFill>
              <a:latin typeface="Open Sans"/>
              <a:ea typeface="Open Sans"/>
              <a:cs typeface="Open Sans"/>
              <a:sym typeface="Open Sans"/>
            </a:endParaRPr>
          </a:p>
          <a:p>
            <a:pPr indent="-323850" lvl="1" marL="914400" rtl="0" algn="l">
              <a:spcBef>
                <a:spcPts val="100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Sampling (lấy mẫu): Naive, Recency, FIFO, Herding, K-Means, OCS, InfoRS, RM, GSS, MIR, ASER, và CLIB.</a:t>
            </a:r>
            <a:endParaRPr sz="1500">
              <a:solidFill>
                <a:srgbClr val="000000"/>
              </a:solidFill>
              <a:latin typeface="Open Sans"/>
              <a:ea typeface="Open Sans"/>
              <a:cs typeface="Open Sans"/>
              <a:sym typeface="Open Sans"/>
            </a:endParaRPr>
          </a:p>
          <a:p>
            <a:pPr indent="-323850" lvl="1" marL="914400" rtl="0" algn="l">
              <a:spcBef>
                <a:spcPts val="1000"/>
              </a:spcBef>
              <a:spcAft>
                <a:spcPts val="0"/>
              </a:spcAft>
              <a:buClr>
                <a:srgbClr val="000000"/>
              </a:buClr>
              <a:buSzPts val="1500"/>
              <a:buFont typeface="Open Sans"/>
              <a:buChar char="○"/>
            </a:pPr>
            <a:r>
              <a:rPr lang="en" sz="1500">
                <a:solidFill>
                  <a:srgbClr val="000000"/>
                </a:solidFill>
                <a:latin typeface="Open Sans"/>
                <a:ea typeface="Open Sans"/>
                <a:cs typeface="Open Sans"/>
                <a:sym typeface="Open Sans"/>
              </a:rPr>
              <a:t>Distillation (chắt lọc): Binary Cross Entropy (BCE), Cross Entropy, Cosine Similarity và Mean Square Error.</a:t>
            </a:r>
            <a:endParaRPr sz="1500">
              <a:solidFill>
                <a:srgbClr val="000000"/>
              </a:solidFill>
              <a:latin typeface="Open Sans"/>
              <a:ea typeface="Open Sans"/>
              <a:cs typeface="Open Sans"/>
              <a:sym typeface="Open Sans"/>
            </a:endParaRPr>
          </a:p>
          <a:p>
            <a:pPr indent="-323850" lvl="1" marL="914400" rtl="0" algn="l">
              <a:spcBef>
                <a:spcPts val="1000"/>
              </a:spcBef>
              <a:spcAft>
                <a:spcPts val="1000"/>
              </a:spcAft>
              <a:buClr>
                <a:srgbClr val="000000"/>
              </a:buClr>
              <a:buSzPts val="1500"/>
              <a:buFont typeface="Open Sans"/>
              <a:buChar char="○"/>
            </a:pPr>
            <a:r>
              <a:rPr lang="en" sz="1500">
                <a:solidFill>
                  <a:srgbClr val="000000"/>
                </a:solidFill>
                <a:latin typeface="Open Sans"/>
                <a:ea typeface="Open Sans"/>
                <a:cs typeface="Open Sans"/>
                <a:sym typeface="Open Sans"/>
              </a:rPr>
              <a:t>FC Layer Correction (hiệu chỉnh lớp FC): CosFC, LSC, PPP, SS-IL, ACE, </a:t>
            </a:r>
            <a:r>
              <a:rPr lang="en" sz="1500">
                <a:solidFill>
                  <a:srgbClr val="000000"/>
                </a:solidFill>
                <a:latin typeface="Open Sans"/>
                <a:ea typeface="Open Sans"/>
                <a:cs typeface="Open Sans"/>
                <a:sym typeface="Open Sans"/>
              </a:rPr>
              <a:t>BiC,</a:t>
            </a:r>
            <a:r>
              <a:rPr lang="en" sz="1500">
                <a:solidFill>
                  <a:srgbClr val="000000"/>
                </a:solidFill>
                <a:latin typeface="Open Sans"/>
                <a:ea typeface="Open Sans"/>
                <a:cs typeface="Open Sans"/>
                <a:sym typeface="Open Sans"/>
              </a:rPr>
              <a:t> WA, và IL2M</a:t>
            </a:r>
            <a:endParaRPr sz="1500">
              <a:solidFill>
                <a:srgbClr val="00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5"/>
          <p:cNvSpPr txBox="1"/>
          <p:nvPr>
            <p:ph type="title"/>
          </p:nvPr>
        </p:nvSpPr>
        <p:spPr>
          <a:xfrm>
            <a:off x="720000" y="1839925"/>
            <a:ext cx="7704000" cy="174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Giới thiệu và phân tích về</a:t>
            </a:r>
            <a:r>
              <a:rPr b="1" lang="en">
                <a:latin typeface="Montserrat"/>
                <a:ea typeface="Montserrat"/>
                <a:cs typeface="Montserrat"/>
                <a:sym typeface="Montserrat"/>
              </a:rPr>
              <a:t> </a:t>
            </a:r>
            <a:r>
              <a:rPr lang="en">
                <a:latin typeface="Montserrat Black"/>
                <a:ea typeface="Montserrat Black"/>
                <a:cs typeface="Montserrat Black"/>
                <a:sym typeface="Montserrat Black"/>
              </a:rPr>
              <a:t>bài báo</a:t>
            </a:r>
            <a:endParaRPr>
              <a:latin typeface="Montserrat Black"/>
              <a:ea typeface="Montserrat Black"/>
              <a:cs typeface="Montserrat Black"/>
              <a:sym typeface="Montserrat Black"/>
            </a:endParaRPr>
          </a:p>
        </p:txBody>
      </p:sp>
      <p:sp>
        <p:nvSpPr>
          <p:cNvPr id="574" name="Google Shape;574;p35"/>
          <p:cNvSpPr txBox="1"/>
          <p:nvPr>
            <p:ph idx="2" type="title"/>
          </p:nvPr>
        </p:nvSpPr>
        <p:spPr>
          <a:xfrm>
            <a:off x="2996550" y="1097325"/>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75" name="Google Shape;575;p35"/>
          <p:cNvGrpSpPr/>
          <p:nvPr/>
        </p:nvGrpSpPr>
        <p:grpSpPr>
          <a:xfrm rot="-5400000">
            <a:off x="4327887" y="1158068"/>
            <a:ext cx="488225" cy="5350538"/>
            <a:chOff x="6083600" y="3072400"/>
            <a:chExt cx="125125" cy="1371300"/>
          </a:xfrm>
        </p:grpSpPr>
        <p:sp>
          <p:nvSpPr>
            <p:cNvPr id="576" name="Google Shape;576;p35"/>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6146150" y="3856075"/>
              <a:ext cx="25" cy="587625"/>
            </a:xfrm>
            <a:custGeom>
              <a:rect b="b" l="l" r="r" t="t"/>
              <a:pathLst>
                <a:path extrusionOk="0" fill="none" h="23505" w="1">
                  <a:moveTo>
                    <a:pt x="1" y="23505"/>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6146150" y="3072400"/>
              <a:ext cx="25" cy="587650"/>
            </a:xfrm>
            <a:custGeom>
              <a:rect b="b" l="l" r="r" t="t"/>
              <a:pathLst>
                <a:path extrusionOk="0" fill="none" h="23506" w="1">
                  <a:moveTo>
                    <a:pt x="1" y="23505"/>
                  </a:moveTo>
                  <a:lnTo>
                    <a:pt x="1"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71"/>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Mở rộng - Th</a:t>
            </a:r>
            <a:r>
              <a:rPr lang="en" sz="3000"/>
              <a:t>ực nghiệm</a:t>
            </a:r>
            <a:endParaRPr sz="2100">
              <a:latin typeface="Montserrat Black"/>
              <a:ea typeface="Montserrat Black"/>
              <a:cs typeface="Montserrat Black"/>
              <a:sym typeface="Montserrat Black"/>
            </a:endParaRPr>
          </a:p>
        </p:txBody>
      </p:sp>
      <p:sp>
        <p:nvSpPr>
          <p:cNvPr id="944" name="Google Shape;944;p71"/>
          <p:cNvSpPr txBox="1"/>
          <p:nvPr>
            <p:ph idx="4294967295" type="body"/>
          </p:nvPr>
        </p:nvSpPr>
        <p:spPr>
          <a:xfrm>
            <a:off x="586650" y="796250"/>
            <a:ext cx="7970700" cy="49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1000"/>
              </a:spcAft>
              <a:buClr>
                <a:srgbClr val="000000"/>
              </a:buClr>
              <a:buSzPts val="1500"/>
              <a:buFont typeface="Open Sans"/>
              <a:buChar char="●"/>
            </a:pPr>
            <a:r>
              <a:rPr b="1" lang="en" sz="1500">
                <a:solidFill>
                  <a:srgbClr val="000000"/>
                </a:solidFill>
                <a:latin typeface="Open Sans"/>
                <a:ea typeface="Open Sans"/>
                <a:cs typeface="Open Sans"/>
                <a:sym typeface="Open Sans"/>
              </a:rPr>
              <a:t>Datasets</a:t>
            </a:r>
            <a:r>
              <a:rPr lang="en" sz="1500">
                <a:solidFill>
                  <a:srgbClr val="000000"/>
                </a:solidFill>
                <a:latin typeface="Open Sans"/>
                <a:ea typeface="Open Sans"/>
                <a:cs typeface="Open Sans"/>
                <a:sym typeface="Open Sans"/>
              </a:rPr>
              <a:t>: bộ dữ liệu ImageNet2K và Continual Google Landmarks V2 (CGLM).</a:t>
            </a:r>
            <a:endParaRPr sz="1500">
              <a:solidFill>
                <a:srgbClr val="000000"/>
              </a:solidFill>
              <a:latin typeface="Open Sans"/>
              <a:ea typeface="Open Sans"/>
              <a:cs typeface="Open Sans"/>
              <a:sym typeface="Open Sans"/>
            </a:endParaRPr>
          </a:p>
        </p:txBody>
      </p:sp>
      <p:pic>
        <p:nvPicPr>
          <p:cNvPr id="945" name="Google Shape;945;p71"/>
          <p:cNvPicPr preferRelativeResize="0"/>
          <p:nvPr/>
        </p:nvPicPr>
        <p:blipFill>
          <a:blip r:embed="rId3">
            <a:alphaModFix/>
          </a:blip>
          <a:stretch>
            <a:fillRect/>
          </a:stretch>
        </p:blipFill>
        <p:spPr>
          <a:xfrm>
            <a:off x="1523650" y="1296050"/>
            <a:ext cx="6037598" cy="35426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72"/>
          <p:cNvPicPr preferRelativeResize="0"/>
          <p:nvPr/>
        </p:nvPicPr>
        <p:blipFill>
          <a:blip r:embed="rId3">
            <a:alphaModFix/>
          </a:blip>
          <a:stretch>
            <a:fillRect/>
          </a:stretch>
        </p:blipFill>
        <p:spPr>
          <a:xfrm>
            <a:off x="152400" y="1221850"/>
            <a:ext cx="8839199" cy="1509780"/>
          </a:xfrm>
          <a:prstGeom prst="rect">
            <a:avLst/>
          </a:prstGeom>
          <a:noFill/>
          <a:ln>
            <a:noFill/>
          </a:ln>
        </p:spPr>
      </p:pic>
      <p:pic>
        <p:nvPicPr>
          <p:cNvPr id="951" name="Google Shape;951;p72"/>
          <p:cNvPicPr preferRelativeResize="0"/>
          <p:nvPr/>
        </p:nvPicPr>
        <p:blipFill>
          <a:blip r:embed="rId4">
            <a:alphaModFix/>
          </a:blip>
          <a:stretch>
            <a:fillRect/>
          </a:stretch>
        </p:blipFill>
        <p:spPr>
          <a:xfrm>
            <a:off x="100725" y="3267980"/>
            <a:ext cx="8839200" cy="1803648"/>
          </a:xfrm>
          <a:prstGeom prst="rect">
            <a:avLst/>
          </a:prstGeom>
          <a:noFill/>
          <a:ln>
            <a:noFill/>
          </a:ln>
        </p:spPr>
      </p:pic>
      <p:sp>
        <p:nvSpPr>
          <p:cNvPr id="952" name="Google Shape;952;p72"/>
          <p:cNvSpPr txBox="1"/>
          <p:nvPr/>
        </p:nvSpPr>
        <p:spPr>
          <a:xfrm>
            <a:off x="2696850" y="796250"/>
            <a:ext cx="375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DI-ImageNet2K (400 lần lặp)</a:t>
            </a:r>
            <a:endParaRPr>
              <a:solidFill>
                <a:schemeClr val="lt1"/>
              </a:solidFill>
              <a:latin typeface="Open Sans"/>
              <a:ea typeface="Open Sans"/>
              <a:cs typeface="Open Sans"/>
              <a:sym typeface="Open Sans"/>
            </a:endParaRPr>
          </a:p>
        </p:txBody>
      </p:sp>
      <p:sp>
        <p:nvSpPr>
          <p:cNvPr id="953" name="Google Shape;953;p72"/>
          <p:cNvSpPr txBox="1"/>
          <p:nvPr/>
        </p:nvSpPr>
        <p:spPr>
          <a:xfrm>
            <a:off x="2696850" y="2799700"/>
            <a:ext cx="375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 CI-ImageNet2K (400 lần lặp)</a:t>
            </a:r>
            <a:endParaRPr>
              <a:solidFill>
                <a:schemeClr val="lt1"/>
              </a:solidFill>
              <a:latin typeface="Open Sans"/>
              <a:ea typeface="Open Sans"/>
              <a:cs typeface="Open Sans"/>
              <a:sym typeface="Open Sans"/>
            </a:endParaRPr>
          </a:p>
        </p:txBody>
      </p:sp>
      <p:sp>
        <p:nvSpPr>
          <p:cNvPr id="954" name="Google Shape;954;p72"/>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Thực nghiệm - Sampling</a:t>
            </a:r>
            <a:endParaRPr sz="3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73"/>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Thực nghiệm - Sampling (lấy mẫu)</a:t>
            </a:r>
            <a:endParaRPr sz="3000"/>
          </a:p>
        </p:txBody>
      </p:sp>
      <p:sp>
        <p:nvSpPr>
          <p:cNvPr id="960" name="Google Shape;960;p73"/>
          <p:cNvSpPr txBox="1"/>
          <p:nvPr/>
        </p:nvSpPr>
        <p:spPr>
          <a:xfrm>
            <a:off x="2696850" y="1457625"/>
            <a:ext cx="375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CGLM (100 lần lặp)</a:t>
            </a:r>
            <a:endParaRPr>
              <a:solidFill>
                <a:schemeClr val="lt1"/>
              </a:solidFill>
              <a:latin typeface="Open Sans"/>
              <a:ea typeface="Open Sans"/>
              <a:cs typeface="Open Sans"/>
              <a:sym typeface="Open Sans"/>
            </a:endParaRPr>
          </a:p>
        </p:txBody>
      </p:sp>
      <p:pic>
        <p:nvPicPr>
          <p:cNvPr id="961" name="Google Shape;961;p73"/>
          <p:cNvPicPr preferRelativeResize="0"/>
          <p:nvPr/>
        </p:nvPicPr>
        <p:blipFill>
          <a:blip r:embed="rId3">
            <a:alphaModFix/>
          </a:blip>
          <a:stretch>
            <a:fillRect/>
          </a:stretch>
        </p:blipFill>
        <p:spPr>
          <a:xfrm>
            <a:off x="152400" y="1934025"/>
            <a:ext cx="8839200" cy="175185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4"/>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Thực nghiệm - </a:t>
            </a:r>
            <a:r>
              <a:rPr lang="en" sz="3000"/>
              <a:t>Distillation (chắt lọc)</a:t>
            </a:r>
            <a:endParaRPr sz="2100">
              <a:latin typeface="Montserrat Black"/>
              <a:ea typeface="Montserrat Black"/>
              <a:cs typeface="Montserrat Black"/>
              <a:sym typeface="Montserrat Black"/>
            </a:endParaRPr>
          </a:p>
        </p:txBody>
      </p:sp>
      <p:sp>
        <p:nvSpPr>
          <p:cNvPr id="967" name="Google Shape;967;p74"/>
          <p:cNvSpPr txBox="1"/>
          <p:nvPr/>
        </p:nvSpPr>
        <p:spPr>
          <a:xfrm>
            <a:off x="812225" y="1940700"/>
            <a:ext cx="2975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Mô hình Naive, không sử dụng bất kỳ hàm mất mát chưng cất nào, vượt trội hơn tất cả các phương pháp chưng cất (MSE và Cosine) trên tất cả ba thiết lập.</a:t>
            </a:r>
            <a:endParaRPr>
              <a:solidFill>
                <a:schemeClr val="lt1"/>
              </a:solidFill>
              <a:latin typeface="Open Sans"/>
              <a:ea typeface="Open Sans"/>
              <a:cs typeface="Open Sans"/>
              <a:sym typeface="Open Sans"/>
            </a:endParaRPr>
          </a:p>
        </p:txBody>
      </p:sp>
      <p:pic>
        <p:nvPicPr>
          <p:cNvPr id="968" name="Google Shape;968;p74"/>
          <p:cNvPicPr preferRelativeResize="0"/>
          <p:nvPr/>
        </p:nvPicPr>
        <p:blipFill>
          <a:blip r:embed="rId3">
            <a:alphaModFix/>
          </a:blip>
          <a:stretch>
            <a:fillRect/>
          </a:stretch>
        </p:blipFill>
        <p:spPr>
          <a:xfrm>
            <a:off x="4014075" y="796250"/>
            <a:ext cx="3862350" cy="38623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5"/>
          <p:cNvSpPr txBox="1"/>
          <p:nvPr>
            <p:ph type="title"/>
          </p:nvPr>
        </p:nvSpPr>
        <p:spPr>
          <a:xfrm>
            <a:off x="311550" y="223550"/>
            <a:ext cx="8520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Thực nghiệm - </a:t>
            </a:r>
            <a:r>
              <a:rPr lang="en" sz="3000"/>
              <a:t>FC Layer Correction</a:t>
            </a:r>
            <a:endParaRPr sz="2100">
              <a:latin typeface="Montserrat Black"/>
              <a:ea typeface="Montserrat Black"/>
              <a:cs typeface="Montserrat Black"/>
              <a:sym typeface="Montserrat Black"/>
            </a:endParaRPr>
          </a:p>
        </p:txBody>
      </p:sp>
      <p:sp>
        <p:nvSpPr>
          <p:cNvPr id="974" name="Google Shape;974;p75"/>
          <p:cNvSpPr txBox="1"/>
          <p:nvPr/>
        </p:nvSpPr>
        <p:spPr>
          <a:xfrm>
            <a:off x="1629600" y="1002975"/>
            <a:ext cx="588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Mặc dù các hàm mất mát (CosineFC và ACE) có thể vượt trội so với Naive trong vài bước thời gian đầu tiên, cuối cùng thì Naive cũng bắt kịp. Tổng thể, Naive luôn hiệu quả hơn tất cả các phương pháp hiệu chỉnh được xem xét, đặc biệt đối với BIC và WA.</a:t>
            </a:r>
            <a:endParaRPr>
              <a:solidFill>
                <a:schemeClr val="lt1"/>
              </a:solidFill>
              <a:latin typeface="Open Sans"/>
              <a:ea typeface="Open Sans"/>
              <a:cs typeface="Open Sans"/>
              <a:sym typeface="Open Sans"/>
            </a:endParaRPr>
          </a:p>
        </p:txBody>
      </p:sp>
      <p:pic>
        <p:nvPicPr>
          <p:cNvPr id="975" name="Google Shape;975;p75"/>
          <p:cNvPicPr preferRelativeResize="0"/>
          <p:nvPr/>
        </p:nvPicPr>
        <p:blipFill>
          <a:blip r:embed="rId3">
            <a:alphaModFix/>
          </a:blip>
          <a:stretch>
            <a:fillRect/>
          </a:stretch>
        </p:blipFill>
        <p:spPr>
          <a:xfrm>
            <a:off x="219025" y="2324100"/>
            <a:ext cx="8705951" cy="2174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6"/>
          <p:cNvSpPr txBox="1"/>
          <p:nvPr>
            <p:ph type="title"/>
          </p:nvPr>
        </p:nvSpPr>
        <p:spPr>
          <a:xfrm>
            <a:off x="1181700" y="853250"/>
            <a:ext cx="6780600" cy="1980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0"/>
              <a:t>Cảm ơn</a:t>
            </a:r>
            <a:endParaRPr sz="6000"/>
          </a:p>
          <a:p>
            <a:pPr indent="0" lvl="0" marL="0" rtl="0" algn="ctr">
              <a:spcBef>
                <a:spcPts val="0"/>
              </a:spcBef>
              <a:spcAft>
                <a:spcPts val="0"/>
              </a:spcAft>
              <a:buNone/>
            </a:pPr>
            <a:r>
              <a:rPr lang="en" sz="3600">
                <a:latin typeface="Montserrat Black"/>
                <a:ea typeface="Montserrat Black"/>
                <a:cs typeface="Montserrat Black"/>
                <a:sym typeface="Montserrat Black"/>
              </a:rPr>
              <a:t>thầy và các bạn</a:t>
            </a:r>
            <a:endParaRPr sz="3600">
              <a:latin typeface="Montserrat Black"/>
              <a:ea typeface="Montserrat Black"/>
              <a:cs typeface="Montserrat Black"/>
              <a:sym typeface="Montserrat Black"/>
            </a:endParaRPr>
          </a:p>
          <a:p>
            <a:pPr indent="0" lvl="0" marL="0" rtl="0" algn="ctr">
              <a:spcBef>
                <a:spcPts val="0"/>
              </a:spcBef>
              <a:spcAft>
                <a:spcPts val="0"/>
              </a:spcAft>
              <a:buNone/>
            </a:pPr>
            <a:r>
              <a:rPr lang="en" sz="3600">
                <a:latin typeface="Montserrat Black"/>
                <a:ea typeface="Montserrat Black"/>
                <a:cs typeface="Montserrat Black"/>
                <a:sym typeface="Montserrat Black"/>
              </a:rPr>
              <a:t>đã lắng nghe</a:t>
            </a:r>
            <a:endParaRPr sz="3600">
              <a:latin typeface="Montserrat Black"/>
              <a:ea typeface="Montserrat Black"/>
              <a:cs typeface="Montserrat Black"/>
              <a:sym typeface="Montserrat Black"/>
            </a:endParaRPr>
          </a:p>
        </p:txBody>
      </p:sp>
      <p:cxnSp>
        <p:nvCxnSpPr>
          <p:cNvPr id="981" name="Google Shape;981;p76"/>
          <p:cNvCxnSpPr/>
          <p:nvPr/>
        </p:nvCxnSpPr>
        <p:spPr>
          <a:xfrm>
            <a:off x="1806150" y="3174500"/>
            <a:ext cx="5531700" cy="0"/>
          </a:xfrm>
          <a:prstGeom prst="straightConnector1">
            <a:avLst/>
          </a:prstGeom>
          <a:noFill/>
          <a:ln cap="flat" cmpd="sng" w="19050">
            <a:solidFill>
              <a:schemeClr val="accent1"/>
            </a:solidFill>
            <a:prstDash val="solid"/>
            <a:round/>
            <a:headEnd len="med" w="med" type="none"/>
            <a:tailEnd len="med" w="med" type="none"/>
          </a:ln>
        </p:spPr>
      </p:cxnSp>
      <p:cxnSp>
        <p:nvCxnSpPr>
          <p:cNvPr id="982" name="Google Shape;982;p76"/>
          <p:cNvCxnSpPr/>
          <p:nvPr/>
        </p:nvCxnSpPr>
        <p:spPr>
          <a:xfrm>
            <a:off x="1363950" y="698175"/>
            <a:ext cx="6416100" cy="0"/>
          </a:xfrm>
          <a:prstGeom prst="straightConnector1">
            <a:avLst/>
          </a:prstGeom>
          <a:noFill/>
          <a:ln cap="flat" cmpd="sng" w="19050">
            <a:solidFill>
              <a:schemeClr val="dk2"/>
            </a:solidFill>
            <a:prstDash val="solid"/>
            <a:round/>
            <a:headEnd len="med" w="med" type="none"/>
            <a:tailEnd len="med" w="med" type="none"/>
          </a:ln>
        </p:spPr>
      </p:cxnSp>
      <p:grpSp>
        <p:nvGrpSpPr>
          <p:cNvPr id="983" name="Google Shape;983;p76"/>
          <p:cNvGrpSpPr/>
          <p:nvPr/>
        </p:nvGrpSpPr>
        <p:grpSpPr>
          <a:xfrm>
            <a:off x="551907" y="371826"/>
            <a:ext cx="326376" cy="326357"/>
            <a:chOff x="5275800" y="1597475"/>
            <a:chExt cx="410950" cy="410925"/>
          </a:xfrm>
        </p:grpSpPr>
        <p:sp>
          <p:nvSpPr>
            <p:cNvPr id="984" name="Google Shape;984;p76"/>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6"/>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6"/>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6"/>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6"/>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6"/>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6"/>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6"/>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6"/>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76"/>
          <p:cNvGrpSpPr/>
          <p:nvPr/>
        </p:nvGrpSpPr>
        <p:grpSpPr>
          <a:xfrm>
            <a:off x="8265719" y="4445326"/>
            <a:ext cx="326376" cy="326357"/>
            <a:chOff x="5275800" y="1597475"/>
            <a:chExt cx="410950" cy="410925"/>
          </a:xfrm>
        </p:grpSpPr>
        <p:sp>
          <p:nvSpPr>
            <p:cNvPr id="994" name="Google Shape;994;p76"/>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6"/>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6"/>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6"/>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6"/>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6"/>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6"/>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6"/>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76"/>
          <p:cNvSpPr txBox="1"/>
          <p:nvPr/>
        </p:nvSpPr>
        <p:spPr>
          <a:xfrm>
            <a:off x="3164850" y="3391350"/>
            <a:ext cx="28143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Open Sans"/>
                <a:ea typeface="Open Sans"/>
                <a:cs typeface="Open Sans"/>
                <a:sym typeface="Open Sans"/>
              </a:rPr>
              <a:t>Nhóm 5</a:t>
            </a:r>
            <a:endParaRPr b="1">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Phạm Gia Việt Anh - 21020051</a:t>
            </a:r>
            <a:endParaRPr>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Huỳnh Tiến Dũng - 21020007</a:t>
            </a:r>
            <a:endParaRPr>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Vũ Quốc Tuấn - 21020033</a:t>
            </a:r>
            <a:endParaRPr>
              <a:latin typeface="Open Sans"/>
              <a:ea typeface="Open Sans"/>
              <a:cs typeface="Open Sans"/>
              <a:sym typeface="Open Sans"/>
            </a:endParaRPr>
          </a:p>
        </p:txBody>
      </p:sp>
      <p:grpSp>
        <p:nvGrpSpPr>
          <p:cNvPr id="1004" name="Google Shape;1004;p76"/>
          <p:cNvGrpSpPr/>
          <p:nvPr/>
        </p:nvGrpSpPr>
        <p:grpSpPr>
          <a:xfrm>
            <a:off x="1283625" y="3797250"/>
            <a:ext cx="328425" cy="331775"/>
            <a:chOff x="5198075" y="3007200"/>
            <a:chExt cx="328425" cy="331775"/>
          </a:xfrm>
        </p:grpSpPr>
        <p:sp>
          <p:nvSpPr>
            <p:cNvPr id="1005" name="Google Shape;1005;p76"/>
            <p:cNvSpPr/>
            <p:nvPr/>
          </p:nvSpPr>
          <p:spPr>
            <a:xfrm>
              <a:off x="5316475" y="3128050"/>
              <a:ext cx="95350" cy="95350"/>
            </a:xfrm>
            <a:custGeom>
              <a:rect b="b" l="l" r="r" t="t"/>
              <a:pathLst>
                <a:path extrusionOk="0" h="3814" w="3814">
                  <a:moveTo>
                    <a:pt x="1907" y="1"/>
                  </a:moveTo>
                  <a:lnTo>
                    <a:pt x="1" y="1907"/>
                  </a:lnTo>
                  <a:lnTo>
                    <a:pt x="1907" y="3814"/>
                  </a:lnTo>
                  <a:lnTo>
                    <a:pt x="3813" y="1907"/>
                  </a:lnTo>
                  <a:lnTo>
                    <a:pt x="1907" y="1"/>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a:off x="5364150" y="3007200"/>
              <a:ext cx="25" cy="142675"/>
            </a:xfrm>
            <a:custGeom>
              <a:rect b="b" l="l" r="r" t="t"/>
              <a:pathLst>
                <a:path extrusionOk="0" fill="none" h="5707" w="1">
                  <a:moveTo>
                    <a:pt x="0" y="0"/>
                  </a:moveTo>
                  <a:lnTo>
                    <a:pt x="0" y="5707"/>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6"/>
            <p:cNvSpPr/>
            <p:nvPr/>
          </p:nvSpPr>
          <p:spPr>
            <a:xfrm>
              <a:off x="5364150" y="3197200"/>
              <a:ext cx="25" cy="141775"/>
            </a:xfrm>
            <a:custGeom>
              <a:rect b="b" l="l" r="r" t="t"/>
              <a:pathLst>
                <a:path extrusionOk="0" fill="none" h="5671" w="1">
                  <a:moveTo>
                    <a:pt x="0" y="0"/>
                  </a:moveTo>
                  <a:lnTo>
                    <a:pt x="0" y="567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6"/>
            <p:cNvSpPr/>
            <p:nvPr/>
          </p:nvSpPr>
          <p:spPr>
            <a:xfrm>
              <a:off x="5198075" y="3175675"/>
              <a:ext cx="147625" cy="25"/>
            </a:xfrm>
            <a:custGeom>
              <a:rect b="b" l="l" r="r" t="t"/>
              <a:pathLst>
                <a:path extrusionOk="0" fill="none" h="1" w="5905">
                  <a:moveTo>
                    <a:pt x="1" y="1"/>
                  </a:moveTo>
                  <a:lnTo>
                    <a:pt x="5905"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6"/>
            <p:cNvSpPr/>
            <p:nvPr/>
          </p:nvSpPr>
          <p:spPr>
            <a:xfrm>
              <a:off x="5391875" y="3175675"/>
              <a:ext cx="134625" cy="25"/>
            </a:xfrm>
            <a:custGeom>
              <a:rect b="b" l="l" r="r" t="t"/>
              <a:pathLst>
                <a:path extrusionOk="0" fill="none" h="1" w="5385">
                  <a:moveTo>
                    <a:pt x="1" y="1"/>
                  </a:moveTo>
                  <a:lnTo>
                    <a:pt x="5385"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Giới thiệu </a:t>
            </a:r>
            <a:r>
              <a:rPr lang="en"/>
              <a:t>về </a:t>
            </a:r>
            <a:r>
              <a:rPr lang="en"/>
              <a:t>bài báo</a:t>
            </a:r>
            <a:endParaRPr>
              <a:latin typeface="Montserrat Black"/>
              <a:ea typeface="Montserrat Black"/>
              <a:cs typeface="Montserrat Black"/>
              <a:sym typeface="Montserrat Black"/>
            </a:endParaRPr>
          </a:p>
        </p:txBody>
      </p:sp>
      <p:grpSp>
        <p:nvGrpSpPr>
          <p:cNvPr id="587" name="Google Shape;587;p36"/>
          <p:cNvGrpSpPr/>
          <p:nvPr/>
        </p:nvGrpSpPr>
        <p:grpSpPr>
          <a:xfrm>
            <a:off x="8262775" y="367788"/>
            <a:ext cx="332250" cy="334425"/>
            <a:chOff x="4618500" y="3002875"/>
            <a:chExt cx="332250" cy="334425"/>
          </a:xfrm>
        </p:grpSpPr>
        <p:sp>
          <p:nvSpPr>
            <p:cNvPr id="588" name="Google Shape;588;p36"/>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6"/>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6"/>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36"/>
          <p:cNvSpPr txBox="1"/>
          <p:nvPr>
            <p:ph idx="1" type="body"/>
          </p:nvPr>
        </p:nvSpPr>
        <p:spPr>
          <a:xfrm>
            <a:off x="720000" y="1132950"/>
            <a:ext cx="7542900" cy="3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Hiện trạng</a:t>
            </a:r>
            <a:r>
              <a:rPr lang="en" sz="1500">
                <a:solidFill>
                  <a:schemeClr val="lt1"/>
                </a:solidFill>
                <a:latin typeface="Open Sans"/>
                <a:ea typeface="Open Sans"/>
                <a:cs typeface="Open Sans"/>
                <a:sym typeface="Open Sans"/>
              </a:rPr>
              <a:t>:</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Mạng nơron sâu (DNN) đã thành công trong việc giải quyết các bài toán phức tạp, nhưng gặp phải hiện tượng “quên thảm khốc” nếu huấn luyện trên luồng dữ liệu thay đổi theo thời gian.</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Các phương pháp cải thiện như regularization, replay được đưa ra nhưng không thực tế.</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Học liên tục trực tuyến (OCL) được quan tâm, với các thách thức liên quan đến thời gian thực.</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Việc huấn luyện với tốc độ chậm hơn so với luồng dữ liệu dẫn đến hiệu suất không tốt và việc sử dụng mô hình cũ để dự đoán dữ liệu mới trong luồng.</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Giới thiệu </a:t>
            </a:r>
            <a:r>
              <a:rPr lang="en"/>
              <a:t>về</a:t>
            </a:r>
            <a:r>
              <a:rPr lang="en"/>
              <a:t> bài báo</a:t>
            </a:r>
            <a:endParaRPr>
              <a:latin typeface="Montserrat Black"/>
              <a:ea typeface="Montserrat Black"/>
              <a:cs typeface="Montserrat Black"/>
              <a:sym typeface="Montserrat Black"/>
            </a:endParaRPr>
          </a:p>
        </p:txBody>
      </p:sp>
      <p:grpSp>
        <p:nvGrpSpPr>
          <p:cNvPr id="599" name="Google Shape;599;p37"/>
          <p:cNvGrpSpPr/>
          <p:nvPr/>
        </p:nvGrpSpPr>
        <p:grpSpPr>
          <a:xfrm>
            <a:off x="8262775" y="367788"/>
            <a:ext cx="332250" cy="334425"/>
            <a:chOff x="4618500" y="3002875"/>
            <a:chExt cx="332250" cy="334425"/>
          </a:xfrm>
        </p:grpSpPr>
        <p:sp>
          <p:nvSpPr>
            <p:cNvPr id="600" name="Google Shape;600;p37"/>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37"/>
          <p:cNvSpPr txBox="1"/>
          <p:nvPr>
            <p:ph idx="1" type="body"/>
          </p:nvPr>
        </p:nvSpPr>
        <p:spPr>
          <a:xfrm>
            <a:off x="720000" y="1132950"/>
            <a:ext cx="4387500" cy="28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Mục tiêu:</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Đề xuất một giao thức đánh giá thời gian thực cho OCL, cân nhắc độ phức tạp tính toán trong quá trình huấn luyện, để giảm thiểu hiện tượng “quên thảm khốc” bằng cách lưu trữ và phát lại các mẫu đã quan sát gần đây. </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Cách tiếp cận này khác với những cách không có giới hạn về thời gian huấn luyện và tính toán trước đó</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606" name="Google Shape;606;p37"/>
          <p:cNvPicPr preferRelativeResize="0"/>
          <p:nvPr/>
        </p:nvPicPr>
        <p:blipFill>
          <a:blip r:embed="rId3">
            <a:alphaModFix/>
          </a:blip>
          <a:stretch>
            <a:fillRect/>
          </a:stretch>
        </p:blipFill>
        <p:spPr>
          <a:xfrm>
            <a:off x="5247850" y="705900"/>
            <a:ext cx="3731700" cy="373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Continual Learning</a:t>
            </a:r>
            <a:endParaRPr>
              <a:latin typeface="Montserrat Black"/>
              <a:ea typeface="Montserrat Black"/>
              <a:cs typeface="Montserrat Black"/>
              <a:sym typeface="Montserrat Black"/>
            </a:endParaRPr>
          </a:p>
        </p:txBody>
      </p:sp>
      <p:grpSp>
        <p:nvGrpSpPr>
          <p:cNvPr id="612" name="Google Shape;612;p38"/>
          <p:cNvGrpSpPr/>
          <p:nvPr/>
        </p:nvGrpSpPr>
        <p:grpSpPr>
          <a:xfrm>
            <a:off x="8262775" y="367788"/>
            <a:ext cx="332250" cy="334425"/>
            <a:chOff x="4618500" y="3002875"/>
            <a:chExt cx="332250" cy="334425"/>
          </a:xfrm>
        </p:grpSpPr>
        <p:sp>
          <p:nvSpPr>
            <p:cNvPr id="613" name="Google Shape;613;p38"/>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38"/>
          <p:cNvSpPr txBox="1"/>
          <p:nvPr>
            <p:ph idx="1" type="body"/>
          </p:nvPr>
        </p:nvSpPr>
        <p:spPr>
          <a:xfrm>
            <a:off x="720000" y="1132950"/>
            <a:ext cx="7542900" cy="31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Khái niệm:</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Là bài toán học một hàm tham số θ:                     , Ví dụ như dự đoán nhãn y ∈ Y với input là hình ảnh x ∈ X.  </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Việc học thực hiện trên luồng dữ</a:t>
            </a:r>
            <a:br>
              <a:rPr lang="en" sz="1500">
                <a:solidFill>
                  <a:schemeClr val="lt1"/>
                </a:solidFill>
                <a:latin typeface="Open Sans"/>
                <a:ea typeface="Open Sans"/>
                <a:cs typeface="Open Sans"/>
                <a:sym typeface="Open Sans"/>
              </a:rPr>
            </a:br>
            <a:r>
              <a:rPr lang="en" sz="1500">
                <a:solidFill>
                  <a:schemeClr val="lt1"/>
                </a:solidFill>
                <a:latin typeface="Open Sans"/>
                <a:ea typeface="Open Sans"/>
                <a:cs typeface="Open Sans"/>
                <a:sym typeface="Open Sans"/>
              </a:rPr>
              <a:t>liệu phân phối thay đổi S, đưa ra </a:t>
            </a:r>
            <a:br>
              <a:rPr lang="en" sz="1500">
                <a:solidFill>
                  <a:schemeClr val="lt1"/>
                </a:solidFill>
                <a:latin typeface="Open Sans"/>
                <a:ea typeface="Open Sans"/>
                <a:cs typeface="Open Sans"/>
                <a:sym typeface="Open Sans"/>
              </a:rPr>
            </a:br>
            <a:r>
              <a:rPr lang="en" sz="1500">
                <a:solidFill>
                  <a:schemeClr val="lt1"/>
                </a:solidFill>
                <a:latin typeface="Open Sans"/>
                <a:ea typeface="Open Sans"/>
                <a:cs typeface="Open Sans"/>
                <a:sym typeface="Open Sans"/>
              </a:rPr>
              <a:t>dữ liệu tuần tự qua các bước t với</a:t>
            </a:r>
            <a:br>
              <a:rPr lang="en" sz="1500">
                <a:solidFill>
                  <a:schemeClr val="lt1"/>
                </a:solidFill>
                <a:latin typeface="Open Sans"/>
                <a:ea typeface="Open Sans"/>
                <a:cs typeface="Open Sans"/>
                <a:sym typeface="Open Sans"/>
              </a:rPr>
            </a:br>
            <a:r>
              <a:rPr lang="en" sz="1500">
                <a:solidFill>
                  <a:schemeClr val="lt1"/>
                </a:solidFill>
                <a:latin typeface="Open Sans"/>
                <a:ea typeface="Open Sans"/>
                <a:cs typeface="Open Sans"/>
                <a:sym typeface="Open Sans"/>
              </a:rPr>
              <a:t>t ∈ {1, 2,…, ∞}</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Cụ thể ở mỗi bước t:          </a:t>
            </a:r>
            <a:endParaRPr i="1"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619" name="Google Shape;619;p38"/>
          <p:cNvPicPr preferRelativeResize="0"/>
          <p:nvPr/>
        </p:nvPicPr>
        <p:blipFill>
          <a:blip r:embed="rId3">
            <a:alphaModFix/>
          </a:blip>
          <a:stretch>
            <a:fillRect/>
          </a:stretch>
        </p:blipFill>
        <p:spPr>
          <a:xfrm>
            <a:off x="4537025" y="1367300"/>
            <a:ext cx="973100" cy="446000"/>
          </a:xfrm>
          <a:prstGeom prst="rect">
            <a:avLst/>
          </a:prstGeom>
          <a:noFill/>
          <a:ln>
            <a:noFill/>
          </a:ln>
        </p:spPr>
      </p:pic>
      <p:pic>
        <p:nvPicPr>
          <p:cNvPr id="620" name="Google Shape;620;p38"/>
          <p:cNvPicPr preferRelativeResize="0"/>
          <p:nvPr/>
        </p:nvPicPr>
        <p:blipFill>
          <a:blip r:embed="rId4">
            <a:alphaModFix/>
          </a:blip>
          <a:stretch>
            <a:fillRect/>
          </a:stretch>
        </p:blipFill>
        <p:spPr>
          <a:xfrm>
            <a:off x="4446028" y="2007325"/>
            <a:ext cx="3977972" cy="224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Continual Learning</a:t>
            </a:r>
            <a:endParaRPr>
              <a:latin typeface="Montserrat Black"/>
              <a:ea typeface="Montserrat Black"/>
              <a:cs typeface="Montserrat Black"/>
              <a:sym typeface="Montserrat Black"/>
            </a:endParaRPr>
          </a:p>
        </p:txBody>
      </p:sp>
      <p:grpSp>
        <p:nvGrpSpPr>
          <p:cNvPr id="626" name="Google Shape;626;p39"/>
          <p:cNvGrpSpPr/>
          <p:nvPr/>
        </p:nvGrpSpPr>
        <p:grpSpPr>
          <a:xfrm>
            <a:off x="8262775" y="367788"/>
            <a:ext cx="332250" cy="334425"/>
            <a:chOff x="4618500" y="3002875"/>
            <a:chExt cx="332250" cy="334425"/>
          </a:xfrm>
        </p:grpSpPr>
        <p:sp>
          <p:nvSpPr>
            <p:cNvPr id="627" name="Google Shape;627;p39"/>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39"/>
          <p:cNvSpPr txBox="1"/>
          <p:nvPr>
            <p:ph idx="1" type="body"/>
          </p:nvPr>
        </p:nvSpPr>
        <p:spPr>
          <a:xfrm>
            <a:off x="720000" y="1132950"/>
            <a:ext cx="7542900" cy="30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Những vấn đề chính</a:t>
            </a:r>
            <a:r>
              <a:rPr b="1" lang="en" sz="1500">
                <a:solidFill>
                  <a:schemeClr val="lt1"/>
                </a:solidFill>
                <a:latin typeface="Open Sans"/>
                <a:ea typeface="Open Sans"/>
                <a:cs typeface="Open Sans"/>
                <a:sym typeface="Open Sans"/>
              </a:rPr>
              <a:t>:</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Các phương pháp OCL trong các tài liệu trước thường được đánh giá mà không quan tâm đến thời gian huấn luyện và độ phức tạp tính toán ở bước số 5. </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Điều trên tương đương với việc đánh giá các phương pháp với tốc độ đưa dữ liệu khác nhau</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Trong thời gian thực, tốc độ đưa ra dữ liệu độc lập với tốc độ tính toán.   </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Do đó, tác giả đề xuất mô hình đánh giá độ phức tạp, thông qua đánh giá trễ.</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Real-Time Evaluation for OCL</a:t>
            </a:r>
            <a:endParaRPr>
              <a:latin typeface="Montserrat Black"/>
              <a:ea typeface="Montserrat Black"/>
              <a:cs typeface="Montserrat Black"/>
              <a:sym typeface="Montserrat Black"/>
            </a:endParaRPr>
          </a:p>
        </p:txBody>
      </p:sp>
      <p:grpSp>
        <p:nvGrpSpPr>
          <p:cNvPr id="638" name="Google Shape;638;p40"/>
          <p:cNvGrpSpPr/>
          <p:nvPr/>
        </p:nvGrpSpPr>
        <p:grpSpPr>
          <a:xfrm>
            <a:off x="8262775" y="367788"/>
            <a:ext cx="332250" cy="334425"/>
            <a:chOff x="4618500" y="3002875"/>
            <a:chExt cx="332250" cy="334425"/>
          </a:xfrm>
        </p:grpSpPr>
        <p:sp>
          <p:nvSpPr>
            <p:cNvPr id="639" name="Google Shape;639;p40"/>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4786525" y="3002875"/>
              <a:ext cx="25" cy="142700"/>
            </a:xfrm>
            <a:custGeom>
              <a:rect b="b" l="l" r="r" t="t"/>
              <a:pathLst>
                <a:path extrusionOk="0" fill="none" h="5708" w="1">
                  <a:moveTo>
                    <a:pt x="0" y="1"/>
                  </a:moveTo>
                  <a:lnTo>
                    <a:pt x="0" y="5707"/>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p:nvPr/>
          </p:nvSpPr>
          <p:spPr>
            <a:xfrm>
              <a:off x="4786525" y="3192875"/>
              <a:ext cx="25" cy="144425"/>
            </a:xfrm>
            <a:custGeom>
              <a:rect b="b" l="l" r="r" t="t"/>
              <a:pathLst>
                <a:path extrusionOk="0" fill="none" h="5777" w="1">
                  <a:moveTo>
                    <a:pt x="0" y="1"/>
                  </a:moveTo>
                  <a:lnTo>
                    <a:pt x="0" y="5776"/>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a:off x="4618500" y="3171375"/>
              <a:ext cx="149575" cy="25"/>
            </a:xfrm>
            <a:custGeom>
              <a:rect b="b" l="l" r="r" t="t"/>
              <a:pathLst>
                <a:path extrusionOk="0" fill="none" h="1" w="5983">
                  <a:moveTo>
                    <a:pt x="0" y="0"/>
                  </a:moveTo>
                  <a:lnTo>
                    <a:pt x="5983"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a:off x="4814275" y="3171375"/>
              <a:ext cx="136475" cy="25"/>
            </a:xfrm>
            <a:custGeom>
              <a:rect b="b" l="l" r="r" t="t"/>
              <a:pathLst>
                <a:path extrusionOk="0" fill="none" h="1" w="5459">
                  <a:moveTo>
                    <a:pt x="0" y="0"/>
                  </a:moveTo>
                  <a:lnTo>
                    <a:pt x="5459" y="0"/>
                  </a:lnTo>
                </a:path>
              </a:pathLst>
            </a:custGeom>
            <a:solidFill>
              <a:schemeClr val="lt1"/>
            </a:solid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40"/>
          <p:cNvSpPr txBox="1"/>
          <p:nvPr>
            <p:ph idx="1" type="body"/>
          </p:nvPr>
        </p:nvSpPr>
        <p:spPr>
          <a:xfrm>
            <a:off x="720000" y="1132950"/>
            <a:ext cx="4062000" cy="30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Các khái niệm:</a:t>
            </a:r>
            <a:endParaRPr b="1"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Cho luồng dữ liệu </a:t>
            </a:r>
            <a:r>
              <a:rPr b="1" lang="en" sz="1500">
                <a:solidFill>
                  <a:schemeClr val="lt1"/>
                </a:solidFill>
                <a:latin typeface="Open Sans"/>
                <a:ea typeface="Open Sans"/>
                <a:cs typeface="Open Sans"/>
                <a:sym typeface="Open Sans"/>
              </a:rPr>
              <a:t>S</a:t>
            </a:r>
            <a:r>
              <a:rPr lang="en" sz="1500">
                <a:solidFill>
                  <a:schemeClr val="lt1"/>
                </a:solidFill>
                <a:latin typeface="Open Sans"/>
                <a:ea typeface="Open Sans"/>
                <a:cs typeface="Open Sans"/>
                <a:sym typeface="Open Sans"/>
              </a:rPr>
              <a:t> và phương pháp OCL </a:t>
            </a:r>
            <a:r>
              <a:rPr b="1" lang="en" sz="1500">
                <a:solidFill>
                  <a:schemeClr val="lt1"/>
                </a:solidFill>
                <a:latin typeface="Open Sans"/>
                <a:ea typeface="Open Sans"/>
                <a:cs typeface="Open Sans"/>
                <a:sym typeface="Open Sans"/>
              </a:rPr>
              <a:t>A</a:t>
            </a:r>
            <a:r>
              <a:rPr lang="en" sz="1500">
                <a:solidFill>
                  <a:schemeClr val="lt1"/>
                </a:solidFill>
                <a:latin typeface="Open Sans"/>
                <a:ea typeface="Open Sans"/>
                <a:cs typeface="Open Sans"/>
                <a:sym typeface="Open Sans"/>
              </a:rPr>
              <a:t>.  Gọi </a:t>
            </a:r>
            <a:r>
              <a:rPr lang="en" sz="1500">
                <a:solidFill>
                  <a:srgbClr val="000000"/>
                </a:solidFill>
                <a:latin typeface="Open Sans"/>
                <a:ea typeface="Open Sans"/>
                <a:cs typeface="Open Sans"/>
                <a:sym typeface="Open Sans"/>
              </a:rPr>
              <a:t>C</a:t>
            </a:r>
            <a:r>
              <a:rPr baseline="-25000" lang="en" sz="1500">
                <a:solidFill>
                  <a:srgbClr val="000000"/>
                </a:solidFill>
                <a:latin typeface="Open Sans"/>
                <a:ea typeface="Open Sans"/>
                <a:cs typeface="Open Sans"/>
                <a:sym typeface="Open Sans"/>
              </a:rPr>
              <a:t>s</a:t>
            </a:r>
            <a:r>
              <a:rPr lang="en" sz="1500">
                <a:solidFill>
                  <a:schemeClr val="lt1"/>
                </a:solidFill>
                <a:latin typeface="Open Sans"/>
                <a:ea typeface="Open Sans"/>
                <a:cs typeface="Open Sans"/>
                <a:sym typeface="Open Sans"/>
              </a:rPr>
              <a:t>(A) </a:t>
            </a:r>
            <a:r>
              <a:rPr lang="en" sz="1500">
                <a:solidFill>
                  <a:srgbClr val="37352F"/>
                </a:solidFill>
                <a:latin typeface="Open Sans"/>
                <a:ea typeface="Open Sans"/>
                <a:cs typeface="Open Sans"/>
                <a:sym typeface="Open Sans"/>
              </a:rPr>
              <a:t>∈</a:t>
            </a:r>
            <a:r>
              <a:rPr lang="en" sz="1500">
                <a:solidFill>
                  <a:schemeClr val="lt1"/>
                </a:solidFill>
                <a:latin typeface="Open Sans"/>
                <a:ea typeface="Open Sans"/>
                <a:cs typeface="Open Sans"/>
                <a:sym typeface="Open Sans"/>
              </a:rPr>
              <a:t> </a:t>
            </a:r>
            <a:r>
              <a:rPr b="1" lang="en" sz="1500">
                <a:solidFill>
                  <a:schemeClr val="lt1"/>
                </a:solidFill>
                <a:latin typeface="Open Sans"/>
                <a:ea typeface="Open Sans"/>
                <a:cs typeface="Open Sans"/>
                <a:sym typeface="Open Sans"/>
              </a:rPr>
              <a:t>R</a:t>
            </a:r>
            <a:r>
              <a:rPr lang="en" sz="1500">
                <a:solidFill>
                  <a:schemeClr val="lt1"/>
                </a:solidFill>
                <a:latin typeface="Open Sans"/>
                <a:ea typeface="Open Sans"/>
                <a:cs typeface="Open Sans"/>
                <a:sym typeface="Open Sans"/>
              </a:rPr>
              <a:t>+ là độ phức tạp của mô hình luồng, Với </a:t>
            </a:r>
            <a:r>
              <a:rPr lang="en" sz="1500">
                <a:solidFill>
                  <a:srgbClr val="000000"/>
                </a:solidFill>
                <a:latin typeface="Open Sans"/>
                <a:ea typeface="Open Sans"/>
                <a:cs typeface="Open Sans"/>
                <a:sym typeface="Open Sans"/>
              </a:rPr>
              <a:t>C</a:t>
            </a:r>
            <a:r>
              <a:rPr baseline="-25000" lang="en" sz="1500">
                <a:solidFill>
                  <a:srgbClr val="000000"/>
                </a:solidFill>
                <a:latin typeface="Open Sans"/>
                <a:ea typeface="Open Sans"/>
                <a:cs typeface="Open Sans"/>
                <a:sym typeface="Open Sans"/>
              </a:rPr>
              <a:t>s</a:t>
            </a:r>
            <a:r>
              <a:rPr lang="en" sz="1500">
                <a:solidFill>
                  <a:schemeClr val="lt1"/>
                </a:solidFill>
                <a:latin typeface="Open Sans"/>
                <a:ea typeface="Open Sans"/>
                <a:cs typeface="Open Sans"/>
                <a:sym typeface="Open Sans"/>
              </a:rPr>
              <a:t>(A) = 1 thì </a:t>
            </a:r>
            <a:r>
              <a:rPr b="1" lang="en" sz="1500">
                <a:solidFill>
                  <a:schemeClr val="lt1"/>
                </a:solidFill>
                <a:latin typeface="Open Sans"/>
                <a:ea typeface="Open Sans"/>
                <a:cs typeface="Open Sans"/>
                <a:sym typeface="Open Sans"/>
              </a:rPr>
              <a:t>A </a:t>
            </a:r>
            <a:r>
              <a:rPr lang="en" sz="1500">
                <a:solidFill>
                  <a:schemeClr val="lt1"/>
                </a:solidFill>
                <a:latin typeface="Open Sans"/>
                <a:ea typeface="Open Sans"/>
                <a:cs typeface="Open Sans"/>
                <a:sym typeface="Open Sans"/>
              </a:rPr>
              <a:t>có thể cập nhật mô hình trong bước 5 trước khi </a:t>
            </a:r>
            <a:r>
              <a:rPr b="1" lang="en" sz="1500">
                <a:solidFill>
                  <a:schemeClr val="lt1"/>
                </a:solidFill>
                <a:latin typeface="Open Sans"/>
                <a:ea typeface="Open Sans"/>
                <a:cs typeface="Open Sans"/>
                <a:sym typeface="Open Sans"/>
              </a:rPr>
              <a:t>S </a:t>
            </a:r>
            <a:r>
              <a:rPr lang="en" sz="1500">
                <a:solidFill>
                  <a:schemeClr val="lt1"/>
                </a:solidFill>
                <a:latin typeface="Open Sans"/>
                <a:ea typeface="Open Sans"/>
                <a:cs typeface="Open Sans"/>
                <a:sym typeface="Open Sans"/>
              </a:rPr>
              <a:t>cung cấp thêm dữ liệu.</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Ngược lại, </a:t>
            </a:r>
            <a:r>
              <a:rPr lang="en" sz="1500">
                <a:solidFill>
                  <a:srgbClr val="000000"/>
                </a:solidFill>
                <a:latin typeface="Open Sans"/>
                <a:ea typeface="Open Sans"/>
                <a:cs typeface="Open Sans"/>
                <a:sym typeface="Open Sans"/>
              </a:rPr>
              <a:t>C</a:t>
            </a:r>
            <a:r>
              <a:rPr baseline="-25000" lang="en" sz="1500">
                <a:solidFill>
                  <a:srgbClr val="000000"/>
                </a:solidFill>
                <a:latin typeface="Open Sans"/>
                <a:ea typeface="Open Sans"/>
                <a:cs typeface="Open Sans"/>
                <a:sym typeface="Open Sans"/>
              </a:rPr>
              <a:t>s</a:t>
            </a:r>
            <a:r>
              <a:rPr lang="en" sz="1500">
                <a:solidFill>
                  <a:schemeClr val="lt1"/>
                </a:solidFill>
                <a:latin typeface="Open Sans"/>
                <a:ea typeface="Open Sans"/>
                <a:cs typeface="Open Sans"/>
                <a:sym typeface="Open Sans"/>
              </a:rPr>
              <a:t>(A) = k &gt; 1 thì luồng sẽ đưa dữ liệu nhanh hơn gấp k lần so với A.</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Do đó, ta cập nhật mô hình như sau:</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645" name="Google Shape;645;p40"/>
          <p:cNvPicPr preferRelativeResize="0"/>
          <p:nvPr/>
        </p:nvPicPr>
        <p:blipFill>
          <a:blip r:embed="rId3">
            <a:alphaModFix/>
          </a:blip>
          <a:stretch>
            <a:fillRect/>
          </a:stretch>
        </p:blipFill>
        <p:spPr>
          <a:xfrm>
            <a:off x="4962725" y="1433425"/>
            <a:ext cx="3842025" cy="25434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egant and Linear Aesthetic Business Plan for Korean Corporations by Slidesgo">
  <a:themeElements>
    <a:clrScheme name="Simple Light">
      <a:dk1>
        <a:srgbClr val="F5F5F5"/>
      </a:dk1>
      <a:lt1>
        <a:srgbClr val="273446"/>
      </a:lt1>
      <a:dk2>
        <a:srgbClr val="ACD1E5"/>
      </a:dk2>
      <a:lt2>
        <a:srgbClr val="F3CEB2"/>
      </a:lt2>
      <a:accent1>
        <a:srgbClr val="F3D57A"/>
      </a:accent1>
      <a:accent2>
        <a:srgbClr val="D1E7B6"/>
      </a:accent2>
      <a:accent3>
        <a:srgbClr val="FFFFFF"/>
      </a:accent3>
      <a:accent4>
        <a:srgbClr val="FFFFFF"/>
      </a:accent4>
      <a:accent5>
        <a:srgbClr val="FFFFFF"/>
      </a:accent5>
      <a:accent6>
        <a:srgbClr val="FFFFFF"/>
      </a:accent6>
      <a:hlink>
        <a:srgbClr val="2734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